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0" r:id="rId2"/>
    <p:sldId id="291" r:id="rId3"/>
    <p:sldId id="292" r:id="rId4"/>
    <p:sldId id="293" r:id="rId5"/>
    <p:sldId id="294" r:id="rId6"/>
    <p:sldId id="276" r:id="rId7"/>
    <p:sldId id="270" r:id="rId8"/>
    <p:sldId id="279" r:id="rId9"/>
    <p:sldId id="266" r:id="rId10"/>
    <p:sldId id="280" r:id="rId11"/>
    <p:sldId id="268" r:id="rId12"/>
    <p:sldId id="269" r:id="rId13"/>
    <p:sldId id="281" r:id="rId14"/>
    <p:sldId id="271" r:id="rId15"/>
    <p:sldId id="284" r:id="rId16"/>
    <p:sldId id="277" r:id="rId17"/>
    <p:sldId id="260" r:id="rId18"/>
    <p:sldId id="258" r:id="rId19"/>
    <p:sldId id="262" r:id="rId20"/>
    <p:sldId id="259" r:id="rId21"/>
    <p:sldId id="263" r:id="rId22"/>
    <p:sldId id="298" r:id="rId23"/>
    <p:sldId id="301" r:id="rId24"/>
    <p:sldId id="299" r:id="rId25"/>
    <p:sldId id="321" r:id="rId26"/>
    <p:sldId id="322" r:id="rId27"/>
    <p:sldId id="323" r:id="rId28"/>
    <p:sldId id="300" r:id="rId29"/>
    <p:sldId id="312" r:id="rId30"/>
    <p:sldId id="313" r:id="rId31"/>
    <p:sldId id="302" r:id="rId32"/>
    <p:sldId id="314" r:id="rId33"/>
    <p:sldId id="303" r:id="rId34"/>
    <p:sldId id="315" r:id="rId35"/>
    <p:sldId id="304" r:id="rId36"/>
    <p:sldId id="316" r:id="rId37"/>
    <p:sldId id="305" r:id="rId38"/>
    <p:sldId id="317" r:id="rId39"/>
    <p:sldId id="307" r:id="rId40"/>
    <p:sldId id="288" r:id="rId41"/>
    <p:sldId id="318" r:id="rId42"/>
    <p:sldId id="324" r:id="rId43"/>
    <p:sldId id="320" r:id="rId44"/>
    <p:sldId id="286" r:id="rId45"/>
    <p:sldId id="308" r:id="rId46"/>
    <p:sldId id="296" r:id="rId47"/>
    <p:sldId id="309" r:id="rId48"/>
    <p:sldId id="297" r:id="rId49"/>
    <p:sldId id="310" r:id="rId50"/>
    <p:sldId id="311" r:id="rId51"/>
    <p:sldId id="319" r:id="rId52"/>
    <p:sldId id="287" r:id="rId53"/>
  </p:sldIdLst>
  <p:sldSz cx="9144000" cy="6858000" type="screen4x3"/>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4"/>
  </p:normalViewPr>
  <p:slideViewPr>
    <p:cSldViewPr snapToGrid="0" snapToObjects="1">
      <p:cViewPr varScale="1">
        <p:scale>
          <a:sx n="124" d="100"/>
          <a:sy n="124" d="100"/>
        </p:scale>
        <p:origin x="61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tags" Target="tags/tag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ABF186-46C7-5A40-A917-C17892C68D3C}"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365115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BF186-46C7-5A40-A917-C17892C68D3C}"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93463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BF186-46C7-5A40-A917-C17892C68D3C}"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331801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BF186-46C7-5A40-A917-C17892C68D3C}"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3922928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ABF186-46C7-5A40-A917-C17892C68D3C}"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2956324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ABF186-46C7-5A40-A917-C17892C68D3C}"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171038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ABF186-46C7-5A40-A917-C17892C68D3C}" type="datetimeFigureOut">
              <a:rPr lang="en-US" smtClean="0"/>
              <a:t>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232638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ABF186-46C7-5A40-A917-C17892C68D3C}" type="datetimeFigureOut">
              <a:rPr lang="en-US" smtClean="0"/>
              <a:t>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33934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ABF186-46C7-5A40-A917-C17892C68D3C}" type="datetimeFigureOut">
              <a:rPr lang="en-US" smtClean="0"/>
              <a:t>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419381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ABF186-46C7-5A40-A917-C17892C68D3C}"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166982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ABF186-46C7-5A40-A917-C17892C68D3C}"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07597-2E9F-D44E-B706-A8AE77ECA15F}" type="slidenum">
              <a:rPr lang="en-US" smtClean="0"/>
              <a:t>‹#›</a:t>
            </a:fld>
            <a:endParaRPr lang="en-US"/>
          </a:p>
        </p:txBody>
      </p:sp>
    </p:spTree>
    <p:extLst>
      <p:ext uri="{BB962C8B-B14F-4D97-AF65-F5344CB8AC3E}">
        <p14:creationId xmlns:p14="http://schemas.microsoft.com/office/powerpoint/2010/main" val="29495544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BF186-46C7-5A40-A917-C17892C68D3C}" type="datetimeFigureOut">
              <a:rPr lang="en-US" smtClean="0"/>
              <a:t>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07597-2E9F-D44E-B706-A8AE77ECA15F}" type="slidenum">
              <a:rPr lang="en-US" smtClean="0"/>
              <a:t>‹#›</a:t>
            </a:fld>
            <a:endParaRPr lang="en-US"/>
          </a:p>
        </p:txBody>
      </p:sp>
    </p:spTree>
    <p:extLst>
      <p:ext uri="{BB962C8B-B14F-4D97-AF65-F5344CB8AC3E}">
        <p14:creationId xmlns:p14="http://schemas.microsoft.com/office/powerpoint/2010/main" val="3172627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hyperlink" Target="http://www.gillibrand.senate.gov/contact/" TargetMode="External"/><Relationship Id="rId4" Type="http://schemas.openxmlformats.org/officeDocument/2006/relationships/hyperlink" Target="http://www.schumer.senate.gov/" TargetMode="External"/><Relationship Id="rId5" Type="http://schemas.openxmlformats.org/officeDocument/2006/relationships/hyperlink" Target="https://www.schumer.senate.gov/contact/email-chuck" TargetMode="External"/><Relationship Id="rId1" Type="http://schemas.openxmlformats.org/officeDocument/2006/relationships/slideLayout" Target="../slideLayouts/slideLayout7.xml"/><Relationship Id="rId2" Type="http://schemas.openxmlformats.org/officeDocument/2006/relationships/hyperlink" Target="http://www.gillibrand.senate.gov/"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44605"/>
          </a:xfrm>
          <a:prstGeom prst="rect">
            <a:avLst/>
          </a:prstGeom>
        </p:spPr>
      </p:pic>
    </p:spTree>
    <p:extLst>
      <p:ext uri="{BB962C8B-B14F-4D97-AF65-F5344CB8AC3E}">
        <p14:creationId xmlns:p14="http://schemas.microsoft.com/office/powerpoint/2010/main" val="4160485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Genetically Modified Organisms</a:t>
            </a:r>
            <a:endParaRPr lang="en-US" dirty="0"/>
          </a:p>
        </p:txBody>
      </p:sp>
      <p:pic>
        <p:nvPicPr>
          <p:cNvPr id="5" name="Content Placeholder 4"/>
          <p:cNvPicPr>
            <a:picLocks noGrp="1" noChangeAspect="1"/>
          </p:cNvPicPr>
          <p:nvPr>
            <p:ph sz="half" idx="1"/>
          </p:nvPr>
        </p:nvPicPr>
        <p:blipFill>
          <a:blip r:embed="rId2"/>
          <a:srcRect t="-20042" b="-20042"/>
          <a:stretch>
            <a:fillRect/>
          </a:stretch>
        </p:blipFill>
        <p:spPr/>
      </p:pic>
      <p:pic>
        <p:nvPicPr>
          <p:cNvPr id="6" name="Content Placeholder 5"/>
          <p:cNvPicPr>
            <a:picLocks noGrp="1" noChangeAspect="1"/>
          </p:cNvPicPr>
          <p:nvPr>
            <p:ph sz="half" idx="2"/>
          </p:nvPr>
        </p:nvPicPr>
        <p:blipFill>
          <a:blip r:embed="rId3"/>
          <a:srcRect t="-91873" b="-91873"/>
          <a:stretch>
            <a:fillRect/>
          </a:stretch>
        </p:blipFill>
        <p:spPr/>
      </p:pic>
    </p:spTree>
    <p:extLst>
      <p:ext uri="{BB962C8B-B14F-4D97-AF65-F5344CB8AC3E}">
        <p14:creationId xmlns:p14="http://schemas.microsoft.com/office/powerpoint/2010/main" val="3203300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711200"/>
            <a:ext cx="8128000" cy="5435600"/>
          </a:xfrm>
          <a:prstGeom prst="rect">
            <a:avLst/>
          </a:prstGeom>
        </p:spPr>
      </p:pic>
    </p:spTree>
    <p:extLst>
      <p:ext uri="{BB962C8B-B14F-4D97-AF65-F5344CB8AC3E}">
        <p14:creationId xmlns:p14="http://schemas.microsoft.com/office/powerpoint/2010/main" val="254038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5500" y="38100"/>
            <a:ext cx="7480300" cy="6781800"/>
          </a:xfrm>
          <a:prstGeom prst="rect">
            <a:avLst/>
          </a:prstGeom>
        </p:spPr>
      </p:pic>
    </p:spTree>
    <p:extLst>
      <p:ext uri="{BB962C8B-B14F-4D97-AF65-F5344CB8AC3E}">
        <p14:creationId xmlns:p14="http://schemas.microsoft.com/office/powerpoint/2010/main" val="1926408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Biocides</a:t>
            </a:r>
            <a:endParaRPr lang="en-US" dirty="0"/>
          </a:p>
        </p:txBody>
      </p:sp>
      <p:pic>
        <p:nvPicPr>
          <p:cNvPr id="5" name="Content Placeholder 4"/>
          <p:cNvPicPr>
            <a:picLocks noGrp="1" noChangeAspect="1"/>
          </p:cNvPicPr>
          <p:nvPr>
            <p:ph sz="half" idx="1"/>
          </p:nvPr>
        </p:nvPicPr>
        <p:blipFill>
          <a:blip r:embed="rId2"/>
          <a:srcRect t="-51916" b="-51916"/>
          <a:stretch>
            <a:fillRect/>
          </a:stretch>
        </p:blipFill>
        <p:spPr/>
      </p:pic>
      <p:pic>
        <p:nvPicPr>
          <p:cNvPr id="6" name="Content Placeholder 5"/>
          <p:cNvPicPr>
            <a:picLocks noGrp="1" noChangeAspect="1"/>
          </p:cNvPicPr>
          <p:nvPr>
            <p:ph sz="half" idx="2"/>
          </p:nvPr>
        </p:nvPicPr>
        <p:blipFill>
          <a:blip r:embed="rId3"/>
          <a:srcRect t="-24315" b="-24315"/>
          <a:stretch>
            <a:fillRect/>
          </a:stretch>
        </p:blipFill>
        <p:spPr/>
      </p:pic>
    </p:spTree>
    <p:extLst>
      <p:ext uri="{BB962C8B-B14F-4D97-AF65-F5344CB8AC3E}">
        <p14:creationId xmlns:p14="http://schemas.microsoft.com/office/powerpoint/2010/main" val="4144482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900" y="825500"/>
            <a:ext cx="8191500" cy="5207000"/>
          </a:xfrm>
          <a:prstGeom prst="rect">
            <a:avLst/>
          </a:prstGeom>
        </p:spPr>
      </p:pic>
    </p:spTree>
    <p:extLst>
      <p:ext uri="{BB962C8B-B14F-4D97-AF65-F5344CB8AC3E}">
        <p14:creationId xmlns:p14="http://schemas.microsoft.com/office/powerpoint/2010/main" val="2778244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 Fuel Extraction</a:t>
            </a:r>
            <a:endParaRPr lang="en-US" dirty="0"/>
          </a:p>
        </p:txBody>
      </p:sp>
      <p:pic>
        <p:nvPicPr>
          <p:cNvPr id="5" name="Content Placeholder 4"/>
          <p:cNvPicPr>
            <a:picLocks noGrp="1" noChangeAspect="1"/>
          </p:cNvPicPr>
          <p:nvPr>
            <p:ph sz="half" idx="1"/>
          </p:nvPr>
        </p:nvPicPr>
        <p:blipFill>
          <a:blip r:embed="rId2"/>
          <a:srcRect t="-34089" b="-34089"/>
          <a:stretch>
            <a:fillRect/>
          </a:stretch>
        </p:blipFill>
        <p:spPr/>
      </p:pic>
      <p:pic>
        <p:nvPicPr>
          <p:cNvPr id="6" name="Content Placeholder 5"/>
          <p:cNvPicPr>
            <a:picLocks noGrp="1" noChangeAspect="1"/>
          </p:cNvPicPr>
          <p:nvPr>
            <p:ph sz="half" idx="2"/>
          </p:nvPr>
        </p:nvPicPr>
        <p:blipFill>
          <a:blip r:embed="rId3"/>
          <a:srcRect t="-48956" b="-48956"/>
          <a:stretch>
            <a:fillRect/>
          </a:stretch>
        </p:blipFill>
        <p:spPr/>
      </p:pic>
    </p:spTree>
    <p:extLst>
      <p:ext uri="{BB962C8B-B14F-4D97-AF65-F5344CB8AC3E}">
        <p14:creationId xmlns:p14="http://schemas.microsoft.com/office/powerpoint/2010/main" val="2501223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a:t>
            </a:r>
            <a:endParaRPr lang="en-US" dirty="0"/>
          </a:p>
        </p:txBody>
      </p:sp>
      <p:pic>
        <p:nvPicPr>
          <p:cNvPr id="6" name="Content Placeholder 5"/>
          <p:cNvPicPr>
            <a:picLocks noGrp="1" noChangeAspect="1"/>
          </p:cNvPicPr>
          <p:nvPr>
            <p:ph sz="half" idx="1"/>
          </p:nvPr>
        </p:nvPicPr>
        <p:blipFill>
          <a:blip r:embed="rId2"/>
          <a:srcRect t="-30671" b="-30671"/>
          <a:stretch>
            <a:fillRect/>
          </a:stretch>
        </p:blipFill>
        <p:spPr/>
      </p:pic>
      <p:pic>
        <p:nvPicPr>
          <p:cNvPr id="9" name="Content Placeholder 8"/>
          <p:cNvPicPr>
            <a:picLocks noGrp="1" noChangeAspect="1"/>
          </p:cNvPicPr>
          <p:nvPr>
            <p:ph sz="half" idx="2"/>
          </p:nvPr>
        </p:nvPicPr>
        <p:blipFill>
          <a:blip r:embed="rId3"/>
          <a:srcRect t="-49847" b="-49847"/>
          <a:stretch>
            <a:fillRect/>
          </a:stretch>
        </p:blipFill>
        <p:spPr/>
      </p:pic>
    </p:spTree>
    <p:extLst>
      <p:ext uri="{BB962C8B-B14F-4D97-AF65-F5344CB8AC3E}">
        <p14:creationId xmlns:p14="http://schemas.microsoft.com/office/powerpoint/2010/main" val="1025234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139700"/>
            <a:ext cx="9118600" cy="6565900"/>
          </a:xfrm>
          <a:prstGeom prst="rect">
            <a:avLst/>
          </a:prstGeom>
        </p:spPr>
      </p:pic>
    </p:spTree>
    <p:extLst>
      <p:ext uri="{BB962C8B-B14F-4D97-AF65-F5344CB8AC3E}">
        <p14:creationId xmlns:p14="http://schemas.microsoft.com/office/powerpoint/2010/main" val="1911634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546100"/>
            <a:ext cx="6350000" cy="5753100"/>
          </a:xfrm>
          <a:prstGeom prst="rect">
            <a:avLst/>
          </a:prstGeom>
        </p:spPr>
      </p:pic>
    </p:spTree>
    <p:extLst>
      <p:ext uri="{BB962C8B-B14F-4D97-AF65-F5344CB8AC3E}">
        <p14:creationId xmlns:p14="http://schemas.microsoft.com/office/powerpoint/2010/main" val="325396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 y="0"/>
            <a:ext cx="9053465" cy="6858000"/>
          </a:xfrm>
          <a:prstGeom prst="rect">
            <a:avLst/>
          </a:prstGeom>
        </p:spPr>
      </p:pic>
    </p:spTree>
    <p:extLst>
      <p:ext uri="{BB962C8B-B14F-4D97-AF65-F5344CB8AC3E}">
        <p14:creationId xmlns:p14="http://schemas.microsoft.com/office/powerpoint/2010/main" val="2428096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11200"/>
            <a:ext cx="7620000" cy="5422900"/>
          </a:xfrm>
          <a:prstGeom prst="rect">
            <a:avLst/>
          </a:prstGeom>
        </p:spPr>
      </p:pic>
    </p:spTree>
    <p:extLst>
      <p:ext uri="{BB962C8B-B14F-4D97-AF65-F5344CB8AC3E}">
        <p14:creationId xmlns:p14="http://schemas.microsoft.com/office/powerpoint/2010/main" val="2717965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800" y="1346200"/>
            <a:ext cx="5981700" cy="4152900"/>
          </a:xfrm>
          <a:prstGeom prst="rect">
            <a:avLst/>
          </a:prstGeom>
        </p:spPr>
      </p:pic>
    </p:spTree>
    <p:extLst>
      <p:ext uri="{BB962C8B-B14F-4D97-AF65-F5344CB8AC3E}">
        <p14:creationId xmlns:p14="http://schemas.microsoft.com/office/powerpoint/2010/main" val="2253808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Institutional Failure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Global CO2 emissions from the burning of fossil fuels have increased by 50% since the </a:t>
            </a:r>
            <a:r>
              <a:rPr lang="en-US" dirty="0" smtClean="0">
                <a:solidFill>
                  <a:srgbClr val="FF0000"/>
                </a:solidFill>
              </a:rPr>
              <a:t>1997</a:t>
            </a:r>
            <a:r>
              <a:rPr lang="en-US" dirty="0" smtClean="0"/>
              <a:t> Kyoto Protocol.</a:t>
            </a:r>
          </a:p>
          <a:p>
            <a:endParaRPr lang="en-US" dirty="0"/>
          </a:p>
          <a:p>
            <a:r>
              <a:rPr lang="en-US" dirty="0" smtClean="0"/>
              <a:t>Global warming appeared as a cover issue in Time &amp; Newsweek in the summer of </a:t>
            </a:r>
            <a:r>
              <a:rPr lang="en-US" dirty="0" smtClean="0">
                <a:solidFill>
                  <a:srgbClr val="FF0000"/>
                </a:solidFill>
              </a:rPr>
              <a:t>1988</a:t>
            </a:r>
            <a:r>
              <a:rPr lang="en-US" dirty="0" smtClean="0"/>
              <a:t>.</a:t>
            </a:r>
          </a:p>
          <a:p>
            <a:endParaRPr lang="en-US" dirty="0"/>
          </a:p>
          <a:p>
            <a:r>
              <a:rPr lang="en-US" dirty="0" smtClean="0"/>
              <a:t>Exxon knew of the link between Global Warming and burning fossil fuels by the end of the</a:t>
            </a:r>
            <a:r>
              <a:rPr lang="en-US" dirty="0" smtClean="0">
                <a:solidFill>
                  <a:srgbClr val="FF0000"/>
                </a:solidFill>
              </a:rPr>
              <a:t> 1970s</a:t>
            </a:r>
            <a:r>
              <a:rPr lang="en-US" dirty="0" smtClean="0"/>
              <a:t>.</a:t>
            </a:r>
            <a:endParaRPr lang="en-US" dirty="0"/>
          </a:p>
        </p:txBody>
      </p:sp>
    </p:spTree>
    <p:extLst>
      <p:ext uri="{BB962C8B-B14F-4D97-AF65-F5344CB8AC3E}">
        <p14:creationId xmlns:p14="http://schemas.microsoft.com/office/powerpoint/2010/main" val="7733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Trump is a Climate Change Denier</a:t>
            </a:r>
            <a:endParaRPr lang="en-US" dirty="0"/>
          </a:p>
        </p:txBody>
      </p:sp>
      <p:pic>
        <p:nvPicPr>
          <p:cNvPr id="7" name="Content Placeholder 6"/>
          <p:cNvPicPr>
            <a:picLocks noGrp="1" noChangeAspect="1"/>
          </p:cNvPicPr>
          <p:nvPr>
            <p:ph sz="half" idx="1"/>
          </p:nvPr>
        </p:nvPicPr>
        <p:blipFill>
          <a:blip r:embed="rId2"/>
          <a:srcRect t="-57704" b="-57704"/>
          <a:stretch>
            <a:fillRect/>
          </a:stretch>
        </p:blipFill>
        <p:spPr/>
      </p:pic>
      <p:pic>
        <p:nvPicPr>
          <p:cNvPr id="8" name="Content Placeholder 7"/>
          <p:cNvPicPr>
            <a:picLocks noGrp="1" noChangeAspect="1"/>
          </p:cNvPicPr>
          <p:nvPr>
            <p:ph sz="half" idx="2"/>
          </p:nvPr>
        </p:nvPicPr>
        <p:blipFill>
          <a:blip r:embed="rId3"/>
          <a:srcRect t="-45112" b="-45112"/>
          <a:stretch>
            <a:fillRect/>
          </a:stretch>
        </p:blipFill>
        <p:spPr/>
      </p:pic>
    </p:spTree>
    <p:extLst>
      <p:ext uri="{BB962C8B-B14F-4D97-AF65-F5344CB8AC3E}">
        <p14:creationId xmlns:p14="http://schemas.microsoft.com/office/powerpoint/2010/main" val="4243303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Trump’s Profound Ignorance:</a:t>
            </a:r>
            <a:endParaRPr lang="en-US" dirty="0"/>
          </a:p>
        </p:txBody>
      </p:sp>
      <p:sp>
        <p:nvSpPr>
          <p:cNvPr id="6" name="Content Placeholder 5"/>
          <p:cNvSpPr>
            <a:spLocks noGrp="1"/>
          </p:cNvSpPr>
          <p:nvPr>
            <p:ph idx="1"/>
          </p:nvPr>
        </p:nvSpPr>
        <p:spPr/>
        <p:txBody>
          <a:bodyPr/>
          <a:lstStyle/>
          <a:p>
            <a:r>
              <a:rPr lang="en-US" dirty="0"/>
              <a:t>Q: Would you cut departments?</a:t>
            </a:r>
          </a:p>
          <a:p>
            <a:r>
              <a:rPr lang="en-US" dirty="0"/>
              <a:t>TRUMP: </a:t>
            </a:r>
            <a:r>
              <a:rPr lang="en-US" dirty="0">
                <a:solidFill>
                  <a:srgbClr val="FF0000"/>
                </a:solidFill>
              </a:rPr>
              <a:t>Environmental Protection, what they do is a </a:t>
            </a:r>
            <a:r>
              <a:rPr lang="en-US" dirty="0" smtClean="0">
                <a:solidFill>
                  <a:srgbClr val="FF0000"/>
                </a:solidFill>
              </a:rPr>
              <a:t>disgrace. Every </a:t>
            </a:r>
            <a:r>
              <a:rPr lang="en-US" dirty="0">
                <a:solidFill>
                  <a:srgbClr val="FF0000"/>
                </a:solidFill>
              </a:rPr>
              <a:t>week they come out with new regulations.</a:t>
            </a:r>
          </a:p>
          <a:p>
            <a:r>
              <a:rPr lang="en-US" dirty="0"/>
              <a:t>Q: Who's going to protect the environment?</a:t>
            </a:r>
          </a:p>
          <a:p>
            <a:r>
              <a:rPr lang="en-US" dirty="0"/>
              <a:t>TRUMP: </a:t>
            </a:r>
            <a:r>
              <a:rPr lang="en-US" dirty="0">
                <a:solidFill>
                  <a:srgbClr val="FF0000"/>
                </a:solidFill>
              </a:rPr>
              <a:t>We'll be fine with the environment. We can leave a little bit, but you can't destroy businesses.</a:t>
            </a:r>
          </a:p>
        </p:txBody>
      </p:sp>
    </p:spTree>
    <p:extLst>
      <p:ext uri="{BB962C8B-B14F-4D97-AF65-F5344CB8AC3E}">
        <p14:creationId xmlns:p14="http://schemas.microsoft.com/office/powerpoint/2010/main" val="34955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Trump Environmental Agenda</a:t>
            </a:r>
            <a:endParaRPr lang="en-US" dirty="0"/>
          </a:p>
        </p:txBody>
      </p:sp>
      <p:sp>
        <p:nvSpPr>
          <p:cNvPr id="5" name="TextBox 4"/>
          <p:cNvSpPr txBox="1"/>
          <p:nvPr/>
        </p:nvSpPr>
        <p:spPr>
          <a:xfrm>
            <a:off x="457200" y="1417638"/>
            <a:ext cx="8229600" cy="7201971"/>
          </a:xfrm>
          <a:prstGeom prst="rect">
            <a:avLst/>
          </a:prstGeom>
          <a:noFill/>
        </p:spPr>
        <p:txBody>
          <a:bodyPr wrap="square" rtlCol="0">
            <a:spAutoFit/>
          </a:bodyPr>
          <a:lstStyle/>
          <a:p>
            <a:r>
              <a:rPr lang="en-US" sz="2400" dirty="0" smtClean="0"/>
              <a:t>Dismantle the Environmental Protection Agency</a:t>
            </a:r>
          </a:p>
          <a:p>
            <a:endParaRPr lang="en-US" sz="2400" dirty="0"/>
          </a:p>
          <a:p>
            <a:r>
              <a:rPr lang="en-US" sz="2400" dirty="0" smtClean="0"/>
              <a:t>Scrap the Paris Climate Agreement</a:t>
            </a:r>
          </a:p>
          <a:p>
            <a:endParaRPr lang="en-US" sz="2400" dirty="0" smtClean="0"/>
          </a:p>
          <a:p>
            <a:r>
              <a:rPr lang="en-US" sz="2400" dirty="0" smtClean="0"/>
              <a:t>Build new fossil fuel infrastructure (Keystone Pipeline, DAPL, etc.)</a:t>
            </a:r>
          </a:p>
          <a:p>
            <a:endParaRPr lang="en-US" sz="2400" dirty="0"/>
          </a:p>
          <a:p>
            <a:r>
              <a:rPr lang="en-US" sz="2400" dirty="0" smtClean="0"/>
              <a:t>Expand coal, </a:t>
            </a:r>
            <a:r>
              <a:rPr lang="en-US" sz="2400" dirty="0" err="1" smtClean="0"/>
              <a:t>fracking</a:t>
            </a:r>
            <a:r>
              <a:rPr lang="en-US" sz="2400" dirty="0" smtClean="0"/>
              <a:t>, and offshore oil development</a:t>
            </a:r>
          </a:p>
          <a:p>
            <a:endParaRPr lang="en-US" sz="2400" dirty="0"/>
          </a:p>
          <a:p>
            <a:r>
              <a:rPr lang="en-US" sz="2400" dirty="0" smtClean="0"/>
              <a:t>Scrap the Obama/EPA Clean Power Plan (lower CO2 emissions, Renewable energy)</a:t>
            </a:r>
          </a:p>
          <a:p>
            <a:endParaRPr lang="en-US" sz="2400" dirty="0"/>
          </a:p>
          <a:p>
            <a:r>
              <a:rPr lang="en-US" sz="2400" dirty="0" smtClean="0"/>
              <a:t>Put the fossil fuel industry in charge of environmental, energy, public lands, and foreign policy</a:t>
            </a:r>
          </a:p>
          <a:p>
            <a:endParaRPr lang="en-US" dirty="0"/>
          </a:p>
          <a:p>
            <a:endParaRPr lang="en-US" dirty="0" smtClean="0"/>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68845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Much of the Trump Environmental agenda comes from the Competitive Enterprise Institute</a:t>
            </a:r>
            <a:endParaRPr lang="en-US" sz="3200" b="1" dirty="0"/>
          </a:p>
        </p:txBody>
      </p:sp>
      <p:sp>
        <p:nvSpPr>
          <p:cNvPr id="3" name="Content Placeholder 2"/>
          <p:cNvSpPr>
            <a:spLocks noGrp="1"/>
          </p:cNvSpPr>
          <p:nvPr>
            <p:ph idx="1"/>
          </p:nvPr>
        </p:nvSpPr>
        <p:spPr/>
        <p:txBody>
          <a:bodyPr>
            <a:normAutofit fontScale="70000" lnSpcReduction="20000"/>
          </a:bodyPr>
          <a:lstStyle/>
          <a:p>
            <a:endParaRPr lang="en-US" dirty="0" smtClean="0"/>
          </a:p>
          <a:p>
            <a:r>
              <a:rPr lang="en-US" dirty="0" smtClean="0"/>
              <a:t>Reform </a:t>
            </a:r>
            <a:r>
              <a:rPr lang="en-US" dirty="0"/>
              <a:t>Environmental Regulation of Private Lands (Gut the </a:t>
            </a:r>
            <a:r>
              <a:rPr lang="en-US" dirty="0" smtClean="0"/>
              <a:t>Endangered Species </a:t>
            </a:r>
            <a:r>
              <a:rPr lang="en-US" dirty="0"/>
              <a:t>Act</a:t>
            </a:r>
            <a:r>
              <a:rPr lang="en-US" dirty="0" smtClean="0"/>
              <a:t>)</a:t>
            </a:r>
          </a:p>
          <a:p>
            <a:endParaRPr lang="en-US" dirty="0"/>
          </a:p>
          <a:p>
            <a:r>
              <a:rPr lang="en-US" dirty="0" smtClean="0"/>
              <a:t>Shrink </a:t>
            </a:r>
            <a:r>
              <a:rPr lang="en-US" dirty="0"/>
              <a:t>the Federal Estate (Sell off National Forests or BLM lands</a:t>
            </a:r>
            <a:r>
              <a:rPr lang="en-US" dirty="0" smtClean="0"/>
              <a:t>)</a:t>
            </a:r>
          </a:p>
          <a:p>
            <a:endParaRPr lang="en-US" dirty="0"/>
          </a:p>
          <a:p>
            <a:r>
              <a:rPr lang="en-US" dirty="0" smtClean="0"/>
              <a:t>Unlock </a:t>
            </a:r>
            <a:r>
              <a:rPr lang="en-US" dirty="0"/>
              <a:t>Federal Lands (Frack, drill, and mine our way to prosperity</a:t>
            </a:r>
            <a:r>
              <a:rPr lang="en-US" dirty="0" smtClean="0"/>
              <a:t>)</a:t>
            </a:r>
          </a:p>
          <a:p>
            <a:endParaRPr lang="en-US" dirty="0"/>
          </a:p>
          <a:p>
            <a:r>
              <a:rPr lang="en-US" dirty="0" smtClean="0"/>
              <a:t>Restore </a:t>
            </a:r>
            <a:r>
              <a:rPr lang="en-US" dirty="0"/>
              <a:t>Resource Production on Federal Lands (</a:t>
            </a:r>
            <a:r>
              <a:rPr lang="en-US" dirty="0" err="1"/>
              <a:t>Clearcut</a:t>
            </a:r>
            <a:r>
              <a:rPr lang="en-US" dirty="0"/>
              <a:t> federal forests</a:t>
            </a:r>
            <a:r>
              <a:rPr lang="en-US" dirty="0" smtClean="0"/>
              <a:t>)</a:t>
            </a:r>
          </a:p>
          <a:p>
            <a:endParaRPr lang="en-US" dirty="0"/>
          </a:p>
          <a:p>
            <a:r>
              <a:rPr lang="en-US" dirty="0" smtClean="0"/>
              <a:t>Remove Climate </a:t>
            </a:r>
            <a:r>
              <a:rPr lang="en-US" dirty="0"/>
              <a:t>Planning from Federal Land Policy (Problem? </a:t>
            </a:r>
            <a:r>
              <a:rPr lang="en-US" dirty="0" smtClean="0"/>
              <a:t>What problem</a:t>
            </a:r>
            <a:r>
              <a:rPr lang="en-US" dirty="0"/>
              <a:t>?)</a:t>
            </a:r>
          </a:p>
        </p:txBody>
      </p:sp>
    </p:spTree>
    <p:extLst>
      <p:ext uri="{BB962C8B-B14F-4D97-AF65-F5344CB8AC3E}">
        <p14:creationId xmlns:p14="http://schemas.microsoft.com/office/powerpoint/2010/main" val="6463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5393" y="717253"/>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a:xfrm>
            <a:off x="457200" y="274638"/>
            <a:ext cx="8229600" cy="3699651"/>
          </a:xfrm>
        </p:spPr>
        <p:txBody>
          <a:bodyPr>
            <a:normAutofit fontScale="90000"/>
          </a:bodyPr>
          <a:lstStyle/>
          <a:p>
            <a:r>
              <a:rPr lang="en-US" dirty="0"/>
              <a:t>Myron </a:t>
            </a:r>
            <a:r>
              <a:rPr lang="en-US" dirty="0" err="1"/>
              <a:t>Ebell</a:t>
            </a:r>
            <a:r>
              <a:rPr lang="en-US" dirty="0"/>
              <a:t> is Director of Global Warming and International Environmental Policy at the </a:t>
            </a:r>
            <a:r>
              <a:rPr lang="en-US" b="1" dirty="0"/>
              <a:t>Competitive Enterprise </a:t>
            </a:r>
            <a:r>
              <a:rPr lang="en-US" b="1" dirty="0" smtClean="0"/>
              <a:t>Institute</a:t>
            </a:r>
            <a:r>
              <a:rPr lang="en-US" dirty="0" smtClean="0"/>
              <a:t>, </a:t>
            </a:r>
            <a:br>
              <a:rPr lang="en-US" dirty="0" smtClean="0"/>
            </a:br>
            <a:r>
              <a:rPr lang="en-US" dirty="0" smtClean="0"/>
              <a:t>and guided the environmental policy of the Trump transition team.</a:t>
            </a:r>
            <a:endParaRPr lang="en-US" dirty="0"/>
          </a:p>
        </p:txBody>
      </p:sp>
      <p:pic>
        <p:nvPicPr>
          <p:cNvPr id="6" name="Picture 5"/>
          <p:cNvPicPr>
            <a:picLocks noChangeAspect="1"/>
          </p:cNvPicPr>
          <p:nvPr/>
        </p:nvPicPr>
        <p:blipFill>
          <a:blip r:embed="rId2"/>
          <a:stretch>
            <a:fillRect/>
          </a:stretch>
        </p:blipFill>
        <p:spPr>
          <a:xfrm>
            <a:off x="2742734" y="4149911"/>
            <a:ext cx="3352800" cy="2425700"/>
          </a:xfrm>
          <a:prstGeom prst="rect">
            <a:avLst/>
          </a:prstGeom>
        </p:spPr>
      </p:pic>
    </p:spTree>
    <p:extLst>
      <p:ext uri="{BB962C8B-B14F-4D97-AF65-F5344CB8AC3E}">
        <p14:creationId xmlns:p14="http://schemas.microsoft.com/office/powerpoint/2010/main" val="1942109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4700"/>
            <a:ext cx="9144000" cy="5293360"/>
          </a:xfrm>
          <a:prstGeom prst="rect">
            <a:avLst/>
          </a:prstGeom>
        </p:spPr>
      </p:pic>
    </p:spTree>
    <p:extLst>
      <p:ext uri="{BB962C8B-B14F-4D97-AF65-F5344CB8AC3E}">
        <p14:creationId xmlns:p14="http://schemas.microsoft.com/office/powerpoint/2010/main" val="28865013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Trump Nominees</a:t>
            </a:r>
            <a:endParaRPr lang="en-US" dirty="0"/>
          </a:p>
        </p:txBody>
      </p:sp>
      <p:sp>
        <p:nvSpPr>
          <p:cNvPr id="7" name="Content Placeholder 6"/>
          <p:cNvSpPr>
            <a:spLocks noGrp="1"/>
          </p:cNvSpPr>
          <p:nvPr>
            <p:ph idx="1"/>
          </p:nvPr>
        </p:nvSpPr>
        <p:spPr/>
        <p:txBody>
          <a:bodyPr/>
          <a:lstStyle/>
          <a:p>
            <a:r>
              <a:rPr lang="en-US" dirty="0"/>
              <a:t>Scott Pruitt </a:t>
            </a:r>
            <a:r>
              <a:rPr lang="en-US" dirty="0" smtClean="0"/>
              <a:t>for EPA Director</a:t>
            </a:r>
          </a:p>
          <a:p>
            <a:r>
              <a:rPr lang="en-US" dirty="0" smtClean="0"/>
              <a:t>Rick Perry for Secretary of Energy</a:t>
            </a:r>
          </a:p>
          <a:p>
            <a:r>
              <a:rPr lang="en-US" dirty="0" smtClean="0"/>
              <a:t>Ryan </a:t>
            </a:r>
            <a:r>
              <a:rPr lang="en-US" dirty="0" err="1" smtClean="0"/>
              <a:t>Zinke</a:t>
            </a:r>
            <a:r>
              <a:rPr lang="en-US" dirty="0" smtClean="0"/>
              <a:t> for Secretary of the Interior</a:t>
            </a:r>
          </a:p>
          <a:p>
            <a:r>
              <a:rPr lang="en-US" dirty="0" smtClean="0"/>
              <a:t>Sonny Perdue for Secretary of Agriculture</a:t>
            </a:r>
          </a:p>
          <a:p>
            <a:r>
              <a:rPr lang="en-US" dirty="0" smtClean="0"/>
              <a:t>Rex </a:t>
            </a:r>
            <a:r>
              <a:rPr lang="en-US" dirty="0" err="1" smtClean="0"/>
              <a:t>Tillerson</a:t>
            </a:r>
            <a:r>
              <a:rPr lang="en-US" dirty="0" smtClean="0"/>
              <a:t> fro Secretary of State</a:t>
            </a:r>
          </a:p>
          <a:p>
            <a:pPr marL="0" indent="0">
              <a:buNone/>
            </a:pPr>
            <a:endParaRPr lang="en-US" dirty="0"/>
          </a:p>
        </p:txBody>
      </p:sp>
    </p:spTree>
    <p:extLst>
      <p:ext uri="{BB962C8B-B14F-4D97-AF65-F5344CB8AC3E}">
        <p14:creationId xmlns:p14="http://schemas.microsoft.com/office/powerpoint/2010/main" val="85870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62" y="120598"/>
            <a:ext cx="3492500" cy="2324100"/>
          </a:xfrm>
          <a:prstGeom prst="rect">
            <a:avLst/>
          </a:prstGeom>
        </p:spPr>
      </p:pic>
      <p:pic>
        <p:nvPicPr>
          <p:cNvPr id="5" name="Picture 4"/>
          <p:cNvPicPr>
            <a:picLocks noChangeAspect="1"/>
          </p:cNvPicPr>
          <p:nvPr/>
        </p:nvPicPr>
        <p:blipFill>
          <a:blip r:embed="rId3"/>
          <a:stretch>
            <a:fillRect/>
          </a:stretch>
        </p:blipFill>
        <p:spPr>
          <a:xfrm>
            <a:off x="6546046" y="2964053"/>
            <a:ext cx="2043826" cy="3290906"/>
          </a:xfrm>
          <a:prstGeom prst="rect">
            <a:avLst/>
          </a:prstGeom>
        </p:spPr>
      </p:pic>
      <p:pic>
        <p:nvPicPr>
          <p:cNvPr id="6" name="Picture 5"/>
          <p:cNvPicPr>
            <a:picLocks noChangeAspect="1"/>
          </p:cNvPicPr>
          <p:nvPr/>
        </p:nvPicPr>
        <p:blipFill>
          <a:blip r:embed="rId4"/>
          <a:stretch>
            <a:fillRect/>
          </a:stretch>
        </p:blipFill>
        <p:spPr>
          <a:xfrm>
            <a:off x="5430815" y="120598"/>
            <a:ext cx="2230462" cy="2724899"/>
          </a:xfrm>
          <a:prstGeom prst="rect">
            <a:avLst/>
          </a:prstGeom>
        </p:spPr>
      </p:pic>
      <p:pic>
        <p:nvPicPr>
          <p:cNvPr id="7" name="Picture 6"/>
          <p:cNvPicPr>
            <a:picLocks noChangeAspect="1"/>
          </p:cNvPicPr>
          <p:nvPr/>
        </p:nvPicPr>
        <p:blipFill>
          <a:blip r:embed="rId5"/>
          <a:stretch>
            <a:fillRect/>
          </a:stretch>
        </p:blipFill>
        <p:spPr>
          <a:xfrm>
            <a:off x="444106" y="2964053"/>
            <a:ext cx="2380921" cy="3290906"/>
          </a:xfrm>
          <a:prstGeom prst="rect">
            <a:avLst/>
          </a:prstGeom>
        </p:spPr>
      </p:pic>
      <p:pic>
        <p:nvPicPr>
          <p:cNvPr id="8" name="Picture 7"/>
          <p:cNvPicPr>
            <a:picLocks noChangeAspect="1"/>
          </p:cNvPicPr>
          <p:nvPr/>
        </p:nvPicPr>
        <p:blipFill>
          <a:blip r:embed="rId6"/>
          <a:stretch>
            <a:fillRect/>
          </a:stretch>
        </p:blipFill>
        <p:spPr>
          <a:xfrm>
            <a:off x="3689670" y="2964053"/>
            <a:ext cx="2162256" cy="3290906"/>
          </a:xfrm>
          <a:prstGeom prst="rect">
            <a:avLst/>
          </a:prstGeom>
        </p:spPr>
      </p:pic>
    </p:spTree>
    <p:extLst>
      <p:ext uri="{BB962C8B-B14F-4D97-AF65-F5344CB8AC3E}">
        <p14:creationId xmlns:p14="http://schemas.microsoft.com/office/powerpoint/2010/main" val="4059946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0" y="698500"/>
            <a:ext cx="5715000" cy="5461000"/>
          </a:xfrm>
          <a:prstGeom prst="rect">
            <a:avLst/>
          </a:prstGeom>
        </p:spPr>
      </p:pic>
    </p:spTree>
    <p:extLst>
      <p:ext uri="{BB962C8B-B14F-4D97-AF65-F5344CB8AC3E}">
        <p14:creationId xmlns:p14="http://schemas.microsoft.com/office/powerpoint/2010/main" val="2459604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413338"/>
            <a:ext cx="4572000" cy="2031325"/>
          </a:xfrm>
          <a:prstGeom prst="rect">
            <a:avLst/>
          </a:prstGeom>
        </p:spPr>
        <p:txBody>
          <a:bodyPr>
            <a:spAutoFit/>
          </a:bodyPr>
          <a:lstStyle/>
          <a:p>
            <a:r>
              <a:rPr lang="en-US" dirty="0"/>
              <a:t>The </a:t>
            </a:r>
            <a:r>
              <a:rPr lang="en-US" b="1" dirty="0"/>
              <a:t>Administrator</a:t>
            </a:r>
            <a:r>
              <a:rPr lang="en-US" dirty="0"/>
              <a:t> of the </a:t>
            </a:r>
            <a:r>
              <a:rPr lang="en-US" b="1" dirty="0"/>
              <a:t>Environmental Protection Agency</a:t>
            </a:r>
            <a:r>
              <a:rPr lang="en-US" dirty="0"/>
              <a:t> is the head of the United States federal government's </a:t>
            </a:r>
            <a:r>
              <a:rPr lang="en-US" b="1" dirty="0"/>
              <a:t>Environmental Protection Agency</a:t>
            </a:r>
            <a:r>
              <a:rPr lang="en-US" dirty="0"/>
              <a:t>, and is thus responsible for enforcing the nation's Clean Air and Clean Water Acts, as well as numerous other environmental statutes.</a:t>
            </a:r>
          </a:p>
        </p:txBody>
      </p:sp>
    </p:spTree>
    <p:extLst>
      <p:ext uri="{BB962C8B-B14F-4D97-AF65-F5344CB8AC3E}">
        <p14:creationId xmlns:p14="http://schemas.microsoft.com/office/powerpoint/2010/main" val="51917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Scott Pruitt for EPA Director</a:t>
            </a:r>
          </a:p>
        </p:txBody>
      </p:sp>
      <p:sp>
        <p:nvSpPr>
          <p:cNvPr id="3" name="Content Placeholder 2"/>
          <p:cNvSpPr>
            <a:spLocks noGrp="1"/>
          </p:cNvSpPr>
          <p:nvPr>
            <p:ph idx="1"/>
          </p:nvPr>
        </p:nvSpPr>
        <p:spPr/>
        <p:txBody>
          <a:bodyPr/>
          <a:lstStyle/>
          <a:p>
            <a:r>
              <a:rPr lang="en-US" dirty="0" smtClean="0"/>
              <a:t>Repeatedly sued EPA as Oklahoma Attorney General</a:t>
            </a:r>
          </a:p>
          <a:p>
            <a:r>
              <a:rPr lang="en-US" dirty="0" smtClean="0"/>
              <a:t>Climate Change Denier</a:t>
            </a:r>
          </a:p>
          <a:p>
            <a:r>
              <a:rPr lang="en-US" dirty="0" smtClean="0"/>
              <a:t>Fossil fuel industry advocate</a:t>
            </a:r>
          </a:p>
          <a:p>
            <a:r>
              <a:rPr lang="en-US" dirty="0" smtClean="0"/>
              <a:t>Led efforts to block Clean Power Plan</a:t>
            </a:r>
          </a:p>
          <a:p>
            <a:r>
              <a:rPr lang="en-US" dirty="0" smtClean="0"/>
              <a:t>CEO of </a:t>
            </a:r>
            <a:r>
              <a:rPr lang="en-US" dirty="0" err="1" smtClean="0"/>
              <a:t>Fracking</a:t>
            </a:r>
            <a:r>
              <a:rPr lang="en-US" dirty="0" smtClean="0"/>
              <a:t> Corporation ran his 2013 re-election campaign</a:t>
            </a:r>
          </a:p>
          <a:p>
            <a:r>
              <a:rPr lang="en-US" dirty="0" smtClean="0"/>
              <a:t>Supports DAPL</a:t>
            </a:r>
            <a:endParaRPr lang="en-US" dirty="0"/>
          </a:p>
        </p:txBody>
      </p:sp>
    </p:spTree>
    <p:extLst>
      <p:ext uri="{BB962C8B-B14F-4D97-AF65-F5344CB8AC3E}">
        <p14:creationId xmlns:p14="http://schemas.microsoft.com/office/powerpoint/2010/main" val="2973206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551837"/>
            <a:ext cx="4572000" cy="1754327"/>
          </a:xfrm>
          <a:prstGeom prst="rect">
            <a:avLst/>
          </a:prstGeom>
        </p:spPr>
        <p:txBody>
          <a:bodyPr>
            <a:spAutoFit/>
          </a:bodyPr>
          <a:lstStyle/>
          <a:p>
            <a:r>
              <a:rPr lang="en-US" dirty="0" smtClean="0"/>
              <a:t>The </a:t>
            </a:r>
            <a:r>
              <a:rPr lang="en-US" b="1" dirty="0" smtClean="0"/>
              <a:t>Department of Energy </a:t>
            </a:r>
            <a:r>
              <a:rPr lang="en-US" dirty="0"/>
              <a:t>responsibilities include the nation's nuclear weapons program, nuclear reactor production for the United States Navy, energy conservation, energy-related research, radioactive waste disposal, and domestic energy production.</a:t>
            </a:r>
          </a:p>
        </p:txBody>
      </p:sp>
    </p:spTree>
    <p:extLst>
      <p:ext uri="{BB962C8B-B14F-4D97-AF65-F5344CB8AC3E}">
        <p14:creationId xmlns:p14="http://schemas.microsoft.com/office/powerpoint/2010/main" val="350944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Rick Perry for Secretary of Energy</a:t>
            </a:r>
          </a:p>
        </p:txBody>
      </p:sp>
      <p:sp>
        <p:nvSpPr>
          <p:cNvPr id="3" name="Content Placeholder 2"/>
          <p:cNvSpPr>
            <a:spLocks noGrp="1"/>
          </p:cNvSpPr>
          <p:nvPr>
            <p:ph idx="1"/>
          </p:nvPr>
        </p:nvSpPr>
        <p:spPr/>
        <p:txBody>
          <a:bodyPr>
            <a:normAutofit fontScale="92500" lnSpcReduction="20000"/>
          </a:bodyPr>
          <a:lstStyle/>
          <a:p>
            <a:r>
              <a:rPr lang="en-US" dirty="0" smtClean="0"/>
              <a:t>Vowed to abolish Department of Energy (DOE)</a:t>
            </a:r>
          </a:p>
          <a:p>
            <a:r>
              <a:rPr lang="en-US" dirty="0" smtClean="0"/>
              <a:t>Later admitted he did not know what DOE did</a:t>
            </a:r>
          </a:p>
          <a:p>
            <a:r>
              <a:rPr lang="en-US" dirty="0" smtClean="0"/>
              <a:t>Has no background in nuclear issues</a:t>
            </a:r>
          </a:p>
          <a:p>
            <a:r>
              <a:rPr lang="en-US" dirty="0" smtClean="0"/>
              <a:t>Replacing a nuclear physicist</a:t>
            </a:r>
          </a:p>
          <a:p>
            <a:r>
              <a:rPr lang="en-US" dirty="0" smtClean="0"/>
              <a:t>Climate Change Denier</a:t>
            </a:r>
          </a:p>
          <a:p>
            <a:r>
              <a:rPr lang="en-US" dirty="0" smtClean="0"/>
              <a:t>Oil industry has been his primary campaign funder (ExxonMobil, Koch Bros.)</a:t>
            </a:r>
          </a:p>
          <a:p>
            <a:r>
              <a:rPr lang="en-US" dirty="0" smtClean="0"/>
              <a:t>Has called </a:t>
            </a:r>
            <a:r>
              <a:rPr lang="en-US" dirty="0"/>
              <a:t>for </a:t>
            </a:r>
            <a:r>
              <a:rPr lang="en-US" dirty="0" smtClean="0"/>
              <a:t>a moratorium on all regulations</a:t>
            </a:r>
          </a:p>
          <a:p>
            <a:r>
              <a:rPr lang="en-US" dirty="0" smtClean="0"/>
              <a:t>Claimed that EPA was “killing all jobs across America”</a:t>
            </a:r>
          </a:p>
        </p:txBody>
      </p:sp>
    </p:spTree>
    <p:extLst>
      <p:ext uri="{BB962C8B-B14F-4D97-AF65-F5344CB8AC3E}">
        <p14:creationId xmlns:p14="http://schemas.microsoft.com/office/powerpoint/2010/main" val="1798712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274838"/>
            <a:ext cx="4572000" cy="2585323"/>
          </a:xfrm>
          <a:prstGeom prst="rect">
            <a:avLst/>
          </a:prstGeom>
        </p:spPr>
        <p:txBody>
          <a:bodyPr>
            <a:spAutoFit/>
          </a:bodyPr>
          <a:lstStyle/>
          <a:p>
            <a:r>
              <a:rPr lang="en-US" dirty="0"/>
              <a:t>The United States </a:t>
            </a:r>
            <a:r>
              <a:rPr lang="en-US" b="1" dirty="0"/>
              <a:t>Department</a:t>
            </a:r>
            <a:r>
              <a:rPr lang="en-US" dirty="0"/>
              <a:t> </a:t>
            </a:r>
            <a:r>
              <a:rPr lang="en-US" b="1" dirty="0"/>
              <a:t>of the Interior </a:t>
            </a:r>
            <a:r>
              <a:rPr lang="en-US" dirty="0"/>
              <a:t>(DOI) is the United States federal executive department of the U.S. government responsible for the management and conservation of most federal land and natural resources, and the administration of programs relating to Native American, Alaska Natives, Native Hawaiians, territorial affairs, and </a:t>
            </a:r>
            <a:r>
              <a:rPr lang="en-US" dirty="0" smtClean="0"/>
              <a:t>insular areas of the US.</a:t>
            </a:r>
            <a:endParaRPr lang="en-US" dirty="0"/>
          </a:p>
        </p:txBody>
      </p:sp>
    </p:spTree>
    <p:extLst>
      <p:ext uri="{BB962C8B-B14F-4D97-AF65-F5344CB8AC3E}">
        <p14:creationId xmlns:p14="http://schemas.microsoft.com/office/powerpoint/2010/main" val="3578068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Ryan </a:t>
            </a:r>
            <a:r>
              <a:rPr lang="en-US" dirty="0" err="1"/>
              <a:t>Zinke</a:t>
            </a:r>
            <a:r>
              <a:rPr lang="en-US" dirty="0"/>
              <a:t> for Secretary of the Interior</a:t>
            </a:r>
          </a:p>
        </p:txBody>
      </p:sp>
      <p:sp>
        <p:nvSpPr>
          <p:cNvPr id="3" name="Content Placeholder 2"/>
          <p:cNvSpPr>
            <a:spLocks noGrp="1"/>
          </p:cNvSpPr>
          <p:nvPr>
            <p:ph idx="1"/>
          </p:nvPr>
        </p:nvSpPr>
        <p:spPr/>
        <p:txBody>
          <a:bodyPr>
            <a:normAutofit/>
          </a:bodyPr>
          <a:lstStyle/>
          <a:p>
            <a:r>
              <a:rPr lang="en-US" dirty="0" smtClean="0"/>
              <a:t>Supports federal subsidies for fossil fuel development on public lands</a:t>
            </a:r>
          </a:p>
          <a:p>
            <a:r>
              <a:rPr lang="en-US" dirty="0" smtClean="0"/>
              <a:t>Climate Change Denier</a:t>
            </a:r>
          </a:p>
          <a:p>
            <a:r>
              <a:rPr lang="en-US" dirty="0" smtClean="0"/>
              <a:t>Congressional campaign funded by fossil fuel industry</a:t>
            </a:r>
          </a:p>
          <a:p>
            <a:r>
              <a:rPr lang="en-US" dirty="0" smtClean="0"/>
              <a:t>Voted </a:t>
            </a:r>
            <a:r>
              <a:rPr lang="en-US" dirty="0"/>
              <a:t>to weaken clean air </a:t>
            </a:r>
            <a:r>
              <a:rPr lang="en-US" dirty="0" smtClean="0"/>
              <a:t>standards</a:t>
            </a:r>
            <a:r>
              <a:rPr lang="en-US" dirty="0"/>
              <a:t> </a:t>
            </a:r>
            <a:r>
              <a:rPr lang="en-US" dirty="0" smtClean="0"/>
              <a:t>and </a:t>
            </a:r>
            <a:r>
              <a:rPr lang="en-US" dirty="0"/>
              <a:t>expand fossil fuel exploration on public </a:t>
            </a:r>
            <a:r>
              <a:rPr lang="en-US" dirty="0" smtClean="0"/>
              <a:t>lands</a:t>
            </a:r>
          </a:p>
          <a:p>
            <a:r>
              <a:rPr lang="en-US" dirty="0" smtClean="0"/>
              <a:t>Has called </a:t>
            </a:r>
            <a:r>
              <a:rPr lang="en-US" dirty="0"/>
              <a:t>for </a:t>
            </a:r>
            <a:r>
              <a:rPr lang="en-US" dirty="0" smtClean="0"/>
              <a:t>a moratorium on all regulations</a:t>
            </a:r>
          </a:p>
        </p:txBody>
      </p:sp>
    </p:spTree>
    <p:extLst>
      <p:ext uri="{BB962C8B-B14F-4D97-AF65-F5344CB8AC3E}">
        <p14:creationId xmlns:p14="http://schemas.microsoft.com/office/powerpoint/2010/main" val="2321081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413338"/>
            <a:ext cx="4572000" cy="1754327"/>
          </a:xfrm>
          <a:prstGeom prst="rect">
            <a:avLst/>
          </a:prstGeom>
        </p:spPr>
        <p:txBody>
          <a:bodyPr>
            <a:spAutoFit/>
          </a:bodyPr>
          <a:lstStyle/>
          <a:p>
            <a:r>
              <a:rPr lang="en-US" dirty="0" smtClean="0"/>
              <a:t>The </a:t>
            </a:r>
            <a:r>
              <a:rPr lang="en-US" dirty="0"/>
              <a:t>U.S. </a:t>
            </a:r>
            <a:r>
              <a:rPr lang="en-US" b="1" dirty="0"/>
              <a:t>Department of Agriculture</a:t>
            </a:r>
            <a:r>
              <a:rPr lang="en-US" dirty="0"/>
              <a:t> (USDA) is a cabinet-level agency that oversees the American farming industry. USDA duties range from helping farmers with price support subsidies, to inspecting food to ensure the safety of the American public.</a:t>
            </a:r>
          </a:p>
        </p:txBody>
      </p:sp>
    </p:spTree>
    <p:extLst>
      <p:ext uri="{BB962C8B-B14F-4D97-AF65-F5344CB8AC3E}">
        <p14:creationId xmlns:p14="http://schemas.microsoft.com/office/powerpoint/2010/main" val="1338777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Sonny Perdue for Secretary of Agriculture</a:t>
            </a:r>
          </a:p>
        </p:txBody>
      </p:sp>
      <p:sp>
        <p:nvSpPr>
          <p:cNvPr id="3" name="Content Placeholder 2"/>
          <p:cNvSpPr>
            <a:spLocks noGrp="1"/>
          </p:cNvSpPr>
          <p:nvPr>
            <p:ph idx="1"/>
          </p:nvPr>
        </p:nvSpPr>
        <p:spPr/>
        <p:txBody>
          <a:bodyPr>
            <a:normAutofit/>
          </a:bodyPr>
          <a:lstStyle/>
          <a:p>
            <a:r>
              <a:rPr lang="en-US" dirty="0" smtClean="0"/>
              <a:t>Nostalgic about the Confederacy</a:t>
            </a:r>
          </a:p>
          <a:p>
            <a:r>
              <a:rPr lang="en-US" dirty="0" smtClean="0"/>
              <a:t>Climate Change Denier</a:t>
            </a:r>
          </a:p>
          <a:p>
            <a:r>
              <a:rPr lang="en-US" dirty="0" smtClean="0"/>
              <a:t>Enacted Voter ID laws</a:t>
            </a:r>
          </a:p>
          <a:p>
            <a:r>
              <a:rPr lang="en-US" dirty="0" smtClean="0"/>
              <a:t>Anti-immigration</a:t>
            </a:r>
          </a:p>
          <a:p>
            <a:r>
              <a:rPr lang="en-US" dirty="0" smtClean="0"/>
              <a:t>Runs a company that trades agricultural commodities globally</a:t>
            </a:r>
          </a:p>
          <a:p>
            <a:r>
              <a:rPr lang="en-US" dirty="0" smtClean="0"/>
              <a:t>Supports expansion of factory farms</a:t>
            </a:r>
          </a:p>
        </p:txBody>
      </p:sp>
    </p:spTree>
    <p:extLst>
      <p:ext uri="{BB962C8B-B14F-4D97-AF65-F5344CB8AC3E}">
        <p14:creationId xmlns:p14="http://schemas.microsoft.com/office/powerpoint/2010/main" val="8179646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413338"/>
            <a:ext cx="4572000" cy="2031325"/>
          </a:xfrm>
          <a:prstGeom prst="rect">
            <a:avLst/>
          </a:prstGeom>
        </p:spPr>
        <p:txBody>
          <a:bodyPr>
            <a:spAutoFit/>
          </a:bodyPr>
          <a:lstStyle/>
          <a:p>
            <a:r>
              <a:rPr lang="en-US" b="1" dirty="0"/>
              <a:t>The Secretary of State</a:t>
            </a:r>
            <a:r>
              <a:rPr lang="en-US" dirty="0"/>
              <a:t>, appointed by the President with the advice and consent of the Senate, is the President's chief foreign affairs adviser. The Secretary carries out the President's foreign policies through the State Department and the Foreign Service of the United States.</a:t>
            </a:r>
          </a:p>
        </p:txBody>
      </p:sp>
    </p:spTree>
    <p:extLst>
      <p:ext uri="{BB962C8B-B14F-4D97-AF65-F5344CB8AC3E}">
        <p14:creationId xmlns:p14="http://schemas.microsoft.com/office/powerpoint/2010/main" val="2923587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Rex </a:t>
            </a:r>
            <a:r>
              <a:rPr lang="en-US" dirty="0" err="1"/>
              <a:t>Tillerson</a:t>
            </a:r>
            <a:r>
              <a:rPr lang="en-US" dirty="0"/>
              <a:t> </a:t>
            </a:r>
            <a:r>
              <a:rPr lang="en-US" dirty="0" smtClean="0"/>
              <a:t>for </a:t>
            </a:r>
            <a:r>
              <a:rPr lang="en-US" dirty="0"/>
              <a:t>Secretary of State</a:t>
            </a:r>
          </a:p>
        </p:txBody>
      </p:sp>
      <p:sp>
        <p:nvSpPr>
          <p:cNvPr id="3" name="Content Placeholder 2"/>
          <p:cNvSpPr>
            <a:spLocks noGrp="1"/>
          </p:cNvSpPr>
          <p:nvPr>
            <p:ph idx="1"/>
          </p:nvPr>
        </p:nvSpPr>
        <p:spPr/>
        <p:txBody>
          <a:bodyPr>
            <a:normAutofit/>
          </a:bodyPr>
          <a:lstStyle/>
          <a:p>
            <a:r>
              <a:rPr lang="en-US" dirty="0" smtClean="0"/>
              <a:t>CEO of ExxonMobil, arguably the single most environmentally destructive organization on Earth.</a:t>
            </a:r>
          </a:p>
          <a:p>
            <a:r>
              <a:rPr lang="en-US" dirty="0" smtClean="0"/>
              <a:t>Climate Change Denier</a:t>
            </a:r>
          </a:p>
          <a:p>
            <a:r>
              <a:rPr lang="en-US" dirty="0" smtClean="0"/>
              <a:t>ExxonMobil plays leading role in climate denial machine.</a:t>
            </a:r>
          </a:p>
          <a:p>
            <a:r>
              <a:rPr lang="en-US" dirty="0" smtClean="0"/>
              <a:t>ExxonMobil is under investigation for lying to investors and public about climate change</a:t>
            </a:r>
          </a:p>
          <a:p>
            <a:endParaRPr lang="en-US" dirty="0" smtClean="0"/>
          </a:p>
        </p:txBody>
      </p:sp>
    </p:spTree>
    <p:extLst>
      <p:ext uri="{BB962C8B-B14F-4D97-AF65-F5344CB8AC3E}">
        <p14:creationId xmlns:p14="http://schemas.microsoft.com/office/powerpoint/2010/main" val="88579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9500" y="0"/>
            <a:ext cx="6966095" cy="6858000"/>
          </a:xfrm>
          <a:prstGeom prst="rect">
            <a:avLst/>
          </a:prstGeom>
        </p:spPr>
      </p:pic>
    </p:spTree>
    <p:extLst>
      <p:ext uri="{BB962C8B-B14F-4D97-AF65-F5344CB8AC3E}">
        <p14:creationId xmlns:p14="http://schemas.microsoft.com/office/powerpoint/2010/main" val="15736836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Climate Change Denial Machine Seizes the US Government</a:t>
            </a:r>
            <a:endParaRPr lang="en-US" dirty="0"/>
          </a:p>
        </p:txBody>
      </p:sp>
      <p:pic>
        <p:nvPicPr>
          <p:cNvPr id="5" name="Content Placeholder 4"/>
          <p:cNvPicPr>
            <a:picLocks noGrp="1" noChangeAspect="1"/>
          </p:cNvPicPr>
          <p:nvPr>
            <p:ph sz="half" idx="1"/>
          </p:nvPr>
        </p:nvPicPr>
        <p:blipFill>
          <a:blip r:embed="rId2"/>
          <a:srcRect t="-14439" b="-14439"/>
          <a:stretch>
            <a:fillRect/>
          </a:stretch>
        </p:blipFill>
        <p:spPr/>
      </p:pic>
      <p:pic>
        <p:nvPicPr>
          <p:cNvPr id="6" name="Content Placeholder 5"/>
          <p:cNvPicPr>
            <a:picLocks noGrp="1" noChangeAspect="1"/>
          </p:cNvPicPr>
          <p:nvPr>
            <p:ph sz="half" idx="2"/>
          </p:nvPr>
        </p:nvPicPr>
        <p:blipFill>
          <a:blip r:embed="rId3"/>
          <a:srcRect t="-44684" b="-44684"/>
          <a:stretch>
            <a:fillRect/>
          </a:stretch>
        </p:blipFill>
        <p:spPr/>
      </p:pic>
    </p:spTree>
    <p:extLst>
      <p:ext uri="{BB962C8B-B14F-4D97-AF65-F5344CB8AC3E}">
        <p14:creationId xmlns:p14="http://schemas.microsoft.com/office/powerpoint/2010/main" val="34966129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96900"/>
            <a:ext cx="9144000" cy="5647174"/>
          </a:xfrm>
          <a:prstGeom prst="rect">
            <a:avLst/>
          </a:prstGeom>
        </p:spPr>
      </p:pic>
    </p:spTree>
    <p:extLst>
      <p:ext uri="{BB962C8B-B14F-4D97-AF65-F5344CB8AC3E}">
        <p14:creationId xmlns:p14="http://schemas.microsoft.com/office/powerpoint/2010/main" val="29152513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27722"/>
            <a:ext cx="9144000" cy="5647174"/>
          </a:xfrm>
          <a:prstGeom prst="rect">
            <a:avLst/>
          </a:prstGeom>
          <a:solidFill>
            <a:schemeClr val="accent2"/>
          </a:solidFill>
          <a:ln>
            <a:noFill/>
          </a:ln>
        </p:spPr>
      </p:pic>
      <p:sp>
        <p:nvSpPr>
          <p:cNvPr id="2" name="Right Arrow 1"/>
          <p:cNvSpPr/>
          <p:nvPr/>
        </p:nvSpPr>
        <p:spPr>
          <a:xfrm>
            <a:off x="3665512" y="3852809"/>
            <a:ext cx="978408"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3304204" y="3286018"/>
            <a:ext cx="978408"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154716" y="1755634"/>
            <a:ext cx="978408"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824779" y="1025704"/>
            <a:ext cx="978408"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294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73908" y="3162970"/>
            <a:ext cx="3817185" cy="3090452"/>
          </a:xfrm>
          <a:prstGeom prst="rect">
            <a:avLst/>
          </a:prstGeom>
        </p:spPr>
      </p:pic>
      <p:pic>
        <p:nvPicPr>
          <p:cNvPr id="3" name="Picture 2"/>
          <p:cNvPicPr>
            <a:picLocks noChangeAspect="1"/>
          </p:cNvPicPr>
          <p:nvPr/>
        </p:nvPicPr>
        <p:blipFill>
          <a:blip r:embed="rId3"/>
          <a:stretch>
            <a:fillRect/>
          </a:stretch>
        </p:blipFill>
        <p:spPr>
          <a:xfrm>
            <a:off x="164624" y="3162970"/>
            <a:ext cx="4600661" cy="3067107"/>
          </a:xfrm>
          <a:prstGeom prst="rect">
            <a:avLst/>
          </a:prstGeom>
        </p:spPr>
      </p:pic>
      <p:sp>
        <p:nvSpPr>
          <p:cNvPr id="4" name="TextBox 3"/>
          <p:cNvSpPr txBox="1"/>
          <p:nvPr/>
        </p:nvSpPr>
        <p:spPr>
          <a:xfrm>
            <a:off x="1064381" y="506844"/>
            <a:ext cx="7217725" cy="1815882"/>
          </a:xfrm>
          <a:prstGeom prst="rect">
            <a:avLst/>
          </a:prstGeom>
          <a:noFill/>
        </p:spPr>
        <p:txBody>
          <a:bodyPr wrap="square" rtlCol="0">
            <a:spAutoFit/>
          </a:bodyPr>
          <a:lstStyle/>
          <a:p>
            <a:pPr algn="ctr"/>
            <a:r>
              <a:rPr lang="en-US" sz="2800" b="1" dirty="0" smtClean="0"/>
              <a:t>The Trump Administration </a:t>
            </a:r>
          </a:p>
          <a:p>
            <a:pPr algn="ctr"/>
            <a:r>
              <a:rPr lang="en-US" sz="2800" b="1" dirty="0" smtClean="0"/>
              <a:t>will be noticeable</a:t>
            </a:r>
          </a:p>
          <a:p>
            <a:pPr algn="ctr"/>
            <a:r>
              <a:rPr lang="en-US" sz="2800" b="1" dirty="0" smtClean="0"/>
              <a:t>in the fossil record of our civilization</a:t>
            </a:r>
          </a:p>
          <a:p>
            <a:pPr algn="ctr"/>
            <a:r>
              <a:rPr lang="en-US" sz="2800" b="1" dirty="0" smtClean="0"/>
              <a:t>unless defeated</a:t>
            </a:r>
            <a:endParaRPr lang="en-US" sz="2800" b="1" dirty="0"/>
          </a:p>
        </p:txBody>
      </p:sp>
    </p:spTree>
    <p:extLst>
      <p:ext uri="{BB962C8B-B14F-4D97-AF65-F5344CB8AC3E}">
        <p14:creationId xmlns:p14="http://schemas.microsoft.com/office/powerpoint/2010/main" val="23779911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Mobilization</a:t>
            </a:r>
            <a:endParaRPr lang="en-US" dirty="0"/>
          </a:p>
        </p:txBody>
      </p:sp>
      <p:pic>
        <p:nvPicPr>
          <p:cNvPr id="5" name="Content Placeholder 4"/>
          <p:cNvPicPr>
            <a:picLocks noGrp="1" noChangeAspect="1"/>
          </p:cNvPicPr>
          <p:nvPr>
            <p:ph sz="half" idx="1"/>
          </p:nvPr>
        </p:nvPicPr>
        <p:blipFill>
          <a:blip r:embed="rId2"/>
          <a:srcRect t="-33617" b="-33617"/>
          <a:stretch>
            <a:fillRect/>
          </a:stretch>
        </p:blipFill>
        <p:spPr/>
      </p:pic>
      <p:pic>
        <p:nvPicPr>
          <p:cNvPr id="6" name="Content Placeholder 5"/>
          <p:cNvPicPr>
            <a:picLocks noGrp="1" noChangeAspect="1"/>
          </p:cNvPicPr>
          <p:nvPr>
            <p:ph sz="half" idx="2"/>
          </p:nvPr>
        </p:nvPicPr>
        <p:blipFill>
          <a:blip r:embed="rId3"/>
          <a:srcRect t="-24712" b="-24712"/>
          <a:stretch>
            <a:fillRect/>
          </a:stretch>
        </p:blipFill>
        <p:spPr/>
      </p:pic>
    </p:spTree>
    <p:extLst>
      <p:ext uri="{BB962C8B-B14F-4D97-AF65-F5344CB8AC3E}">
        <p14:creationId xmlns:p14="http://schemas.microsoft.com/office/powerpoint/2010/main" val="30174496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350brooklyn.org</a:t>
            </a:r>
            <a:endParaRPr lang="en-US" dirty="0"/>
          </a:p>
        </p:txBody>
      </p:sp>
      <p:sp>
        <p:nvSpPr>
          <p:cNvPr id="3" name="Content Placeholder 2"/>
          <p:cNvSpPr>
            <a:spLocks noGrp="1"/>
          </p:cNvSpPr>
          <p:nvPr>
            <p:ph idx="1"/>
          </p:nvPr>
        </p:nvSpPr>
        <p:spPr/>
        <p:txBody>
          <a:bodyPr/>
          <a:lstStyle/>
          <a:p>
            <a:r>
              <a:rPr lang="en-US" dirty="0" smtClean="0"/>
              <a:t>Next Meeting: </a:t>
            </a:r>
            <a:r>
              <a:rPr lang="en-US" dirty="0" smtClean="0"/>
              <a:t>Thursday, February </a:t>
            </a:r>
            <a:r>
              <a:rPr lang="en-US" dirty="0"/>
              <a:t>9, 7:30 pm </a:t>
            </a:r>
            <a:endParaRPr lang="en-US" dirty="0" smtClean="0"/>
          </a:p>
          <a:p>
            <a:pPr marL="0" indent="0">
              <a:buNone/>
            </a:pPr>
            <a:endParaRPr lang="en-US" dirty="0" smtClean="0"/>
          </a:p>
          <a:p>
            <a:r>
              <a:rPr lang="en-US" dirty="0" smtClean="0"/>
              <a:t>Meetings on the </a:t>
            </a:r>
            <a:r>
              <a:rPr lang="en-US" dirty="0"/>
              <a:t>second Thursday of </a:t>
            </a:r>
            <a:r>
              <a:rPr lang="en-US" dirty="0" smtClean="0"/>
              <a:t>each </a:t>
            </a:r>
            <a:r>
              <a:rPr lang="en-US" dirty="0"/>
              <a:t>month.  </a:t>
            </a:r>
            <a:endParaRPr lang="en-US" dirty="0" smtClean="0"/>
          </a:p>
          <a:p>
            <a:endParaRPr lang="en-US" dirty="0" smtClean="0"/>
          </a:p>
          <a:p>
            <a:r>
              <a:rPr lang="en-US" dirty="0" smtClean="0"/>
              <a:t>Brooklyn </a:t>
            </a:r>
            <a:r>
              <a:rPr lang="en-US" dirty="0"/>
              <a:t>Commons. </a:t>
            </a:r>
            <a:r>
              <a:rPr lang="en-US" dirty="0" smtClean="0"/>
              <a:t>388 </a:t>
            </a:r>
            <a:r>
              <a:rPr lang="en-US" dirty="0"/>
              <a:t>Atlantic Avenue between Bond and Hoyt </a:t>
            </a:r>
            <a:r>
              <a:rPr lang="en-US" dirty="0" smtClean="0"/>
              <a:t>Streets</a:t>
            </a:r>
            <a:endParaRPr lang="en-US" dirty="0"/>
          </a:p>
        </p:txBody>
      </p:sp>
    </p:spTree>
    <p:extLst>
      <p:ext uri="{BB962C8B-B14F-4D97-AF65-F5344CB8AC3E}">
        <p14:creationId xmlns:p14="http://schemas.microsoft.com/office/powerpoint/2010/main" val="39816371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58750"/>
            <a:ext cx="5143500" cy="6858000"/>
          </a:xfrm>
          <a:prstGeom prst="rect">
            <a:avLst/>
          </a:prstGeom>
        </p:spPr>
      </p:pic>
    </p:spTree>
    <p:extLst>
      <p:ext uri="{BB962C8B-B14F-4D97-AF65-F5344CB8AC3E}">
        <p14:creationId xmlns:p14="http://schemas.microsoft.com/office/powerpoint/2010/main" val="790576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peoplesclimate.org</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People’s Climate March, April 29, 2017 in Washington </a:t>
            </a:r>
            <a:r>
              <a:rPr lang="en-US" b="1" dirty="0" smtClean="0"/>
              <a:t>DC</a:t>
            </a:r>
          </a:p>
          <a:p>
            <a:endParaRPr lang="en-US" b="1" dirty="0"/>
          </a:p>
          <a:p>
            <a:r>
              <a:rPr lang="en-US" dirty="0" smtClean="0"/>
              <a:t>32BJ </a:t>
            </a:r>
            <a:r>
              <a:rPr lang="en-US" dirty="0" smtClean="0"/>
              <a:t>SEIU, </a:t>
            </a:r>
            <a:r>
              <a:rPr lang="nb-NO" dirty="0" smtClean="0"/>
              <a:t>350</a:t>
            </a:r>
            <a:r>
              <a:rPr lang="nb-NO" dirty="0"/>
              <a:t>.</a:t>
            </a:r>
            <a:r>
              <a:rPr lang="nb-NO" dirty="0" smtClean="0"/>
              <a:t>org, Alliance </a:t>
            </a:r>
            <a:r>
              <a:rPr lang="nb-NO" dirty="0"/>
              <a:t>for </a:t>
            </a:r>
            <a:r>
              <a:rPr lang="nb-NO" dirty="0" err="1"/>
              <a:t>Climate</a:t>
            </a:r>
            <a:r>
              <a:rPr lang="nb-NO" dirty="0"/>
              <a:t> </a:t>
            </a:r>
            <a:r>
              <a:rPr lang="nb-NO" dirty="0" err="1" smtClean="0"/>
              <a:t>Education</a:t>
            </a:r>
            <a:r>
              <a:rPr lang="nb-NO" dirty="0" smtClean="0"/>
              <a:t>, </a:t>
            </a:r>
            <a:r>
              <a:rPr lang="nb-NO" dirty="0" err="1" smtClean="0"/>
              <a:t>BlueGreen</a:t>
            </a:r>
            <a:r>
              <a:rPr lang="nb-NO" dirty="0" smtClean="0"/>
              <a:t> Alliance, Center </a:t>
            </a:r>
            <a:r>
              <a:rPr lang="nb-NO" dirty="0"/>
              <a:t>for </a:t>
            </a:r>
            <a:r>
              <a:rPr lang="nb-NO" dirty="0" err="1"/>
              <a:t>Biological</a:t>
            </a:r>
            <a:r>
              <a:rPr lang="nb-NO" dirty="0"/>
              <a:t> </a:t>
            </a:r>
            <a:r>
              <a:rPr lang="nb-NO" dirty="0" err="1" smtClean="0"/>
              <a:t>Diversity</a:t>
            </a:r>
            <a:r>
              <a:rPr lang="nb-NO" dirty="0" smtClean="0"/>
              <a:t>, Center </a:t>
            </a:r>
            <a:r>
              <a:rPr lang="nb-NO" dirty="0"/>
              <a:t>for </a:t>
            </a:r>
            <a:r>
              <a:rPr lang="nb-NO" dirty="0" err="1"/>
              <a:t>Community</a:t>
            </a:r>
            <a:r>
              <a:rPr lang="nb-NO" dirty="0"/>
              <a:t> </a:t>
            </a:r>
            <a:r>
              <a:rPr lang="nb-NO" dirty="0" err="1" smtClean="0"/>
              <a:t>Change</a:t>
            </a:r>
            <a:r>
              <a:rPr lang="nb-NO" dirty="0" smtClean="0"/>
              <a:t>, Center </a:t>
            </a:r>
            <a:r>
              <a:rPr lang="nb-NO" dirty="0"/>
              <a:t>for </a:t>
            </a:r>
            <a:r>
              <a:rPr lang="nb-NO" dirty="0" err="1"/>
              <a:t>Popular</a:t>
            </a:r>
            <a:r>
              <a:rPr lang="nb-NO" dirty="0"/>
              <a:t> </a:t>
            </a:r>
            <a:r>
              <a:rPr lang="nb-NO" dirty="0" smtClean="0"/>
              <a:t>Democracy, Chesapeake </a:t>
            </a:r>
            <a:r>
              <a:rPr lang="nb-NO" dirty="0" err="1"/>
              <a:t>Climate</a:t>
            </a:r>
            <a:r>
              <a:rPr lang="nb-NO" dirty="0"/>
              <a:t> Action </a:t>
            </a:r>
            <a:r>
              <a:rPr lang="nb-NO" dirty="0" smtClean="0"/>
              <a:t>Network, </a:t>
            </a:r>
            <a:r>
              <a:rPr lang="nb-NO" dirty="0" err="1" smtClean="0"/>
              <a:t>Chispa</a:t>
            </a:r>
            <a:r>
              <a:rPr lang="nb-NO" dirty="0" smtClean="0"/>
              <a:t>, </a:t>
            </a:r>
            <a:r>
              <a:rPr lang="nb-NO" dirty="0" err="1" smtClean="0"/>
              <a:t>Climate</a:t>
            </a:r>
            <a:r>
              <a:rPr lang="nb-NO" dirty="0" smtClean="0"/>
              <a:t> </a:t>
            </a:r>
            <a:r>
              <a:rPr lang="nb-NO" dirty="0" err="1"/>
              <a:t>Justice</a:t>
            </a:r>
            <a:r>
              <a:rPr lang="nb-NO" dirty="0"/>
              <a:t> </a:t>
            </a:r>
            <a:r>
              <a:rPr lang="nb-NO" dirty="0" smtClean="0"/>
              <a:t>Alliance, The </a:t>
            </a:r>
            <a:r>
              <a:rPr lang="nb-NO" dirty="0" err="1"/>
              <a:t>Climate</a:t>
            </a:r>
            <a:r>
              <a:rPr lang="nb-NO" dirty="0"/>
              <a:t> </a:t>
            </a:r>
            <a:r>
              <a:rPr lang="nb-NO" dirty="0" err="1"/>
              <a:t>Reality</a:t>
            </a:r>
            <a:r>
              <a:rPr lang="nb-NO" dirty="0"/>
              <a:t> </a:t>
            </a:r>
            <a:r>
              <a:rPr lang="nb-NO" dirty="0" smtClean="0"/>
              <a:t>Project, </a:t>
            </a:r>
            <a:r>
              <a:rPr lang="nb-NO" dirty="0" err="1" smtClean="0"/>
              <a:t>Color</a:t>
            </a:r>
            <a:r>
              <a:rPr lang="nb-NO" dirty="0" smtClean="0"/>
              <a:t> </a:t>
            </a:r>
            <a:r>
              <a:rPr lang="nb-NO" dirty="0" err="1"/>
              <a:t>of</a:t>
            </a:r>
            <a:r>
              <a:rPr lang="nb-NO" dirty="0"/>
              <a:t> </a:t>
            </a:r>
            <a:r>
              <a:rPr lang="nb-NO" dirty="0" err="1" smtClean="0"/>
              <a:t>Change</a:t>
            </a:r>
            <a:r>
              <a:rPr lang="nb-NO" dirty="0" smtClean="0"/>
              <a:t>, </a:t>
            </a:r>
            <a:r>
              <a:rPr lang="nb-NO" dirty="0" err="1" smtClean="0"/>
              <a:t>Emerald</a:t>
            </a:r>
            <a:r>
              <a:rPr lang="nb-NO" dirty="0" smtClean="0"/>
              <a:t> </a:t>
            </a:r>
            <a:r>
              <a:rPr lang="nb-NO" dirty="0" err="1" smtClean="0"/>
              <a:t>Cities</a:t>
            </a:r>
            <a:r>
              <a:rPr lang="nb-NO" dirty="0" smtClean="0"/>
              <a:t>, </a:t>
            </a:r>
            <a:r>
              <a:rPr lang="nb-NO" dirty="0" err="1" smtClean="0"/>
              <a:t>Franciscan</a:t>
            </a:r>
            <a:r>
              <a:rPr lang="nb-NO" dirty="0" smtClean="0"/>
              <a:t> </a:t>
            </a:r>
            <a:r>
              <a:rPr lang="nb-NO" dirty="0"/>
              <a:t>Action </a:t>
            </a:r>
            <a:r>
              <a:rPr lang="nb-NO" dirty="0" smtClean="0"/>
              <a:t>Network, </a:t>
            </a:r>
            <a:r>
              <a:rPr lang="nb-NO" dirty="0" err="1" smtClean="0"/>
              <a:t>Grassroots</a:t>
            </a:r>
            <a:r>
              <a:rPr lang="nb-NO" dirty="0" smtClean="0"/>
              <a:t> </a:t>
            </a:r>
            <a:r>
              <a:rPr lang="nb-NO" dirty="0"/>
              <a:t>Global </a:t>
            </a:r>
            <a:r>
              <a:rPr lang="nb-NO" dirty="0" err="1" smtClean="0"/>
              <a:t>Justice</a:t>
            </a:r>
            <a:r>
              <a:rPr lang="nb-NO" dirty="0" smtClean="0"/>
              <a:t>, </a:t>
            </a:r>
            <a:r>
              <a:rPr lang="nb-NO" dirty="0" err="1" smtClean="0"/>
              <a:t>GreenFaith</a:t>
            </a:r>
            <a:r>
              <a:rPr lang="nb-NO" dirty="0" smtClean="0"/>
              <a:t>, </a:t>
            </a:r>
            <a:r>
              <a:rPr lang="nb-NO" dirty="0" err="1" smtClean="0"/>
              <a:t>GreenLatinos</a:t>
            </a:r>
            <a:r>
              <a:rPr lang="nb-NO" dirty="0" smtClean="0"/>
              <a:t>, </a:t>
            </a:r>
            <a:r>
              <a:rPr lang="en-US" dirty="0" smtClean="0"/>
              <a:t>Hip </a:t>
            </a:r>
            <a:r>
              <a:rPr lang="en-US" dirty="0"/>
              <a:t>Hop </a:t>
            </a:r>
            <a:r>
              <a:rPr lang="en-US" dirty="0" smtClean="0"/>
              <a:t>Caucus, Indigenous </a:t>
            </a:r>
            <a:r>
              <a:rPr lang="en-US" dirty="0"/>
              <a:t>Environmental </a:t>
            </a:r>
            <a:r>
              <a:rPr lang="en-US" dirty="0" smtClean="0"/>
              <a:t>Network, Labor </a:t>
            </a:r>
            <a:r>
              <a:rPr lang="en-US" dirty="0"/>
              <a:t>Network for </a:t>
            </a:r>
            <a:r>
              <a:rPr lang="en-US" dirty="0" smtClean="0"/>
              <a:t>Sustainability, League </a:t>
            </a:r>
            <a:r>
              <a:rPr lang="en-US" dirty="0"/>
              <a:t>of Conservation </a:t>
            </a:r>
            <a:r>
              <a:rPr lang="en-US" dirty="0" smtClean="0"/>
              <a:t>Voters, Moms </a:t>
            </a:r>
            <a:r>
              <a:rPr lang="en-US" dirty="0"/>
              <a:t>Clean Air </a:t>
            </a:r>
            <a:r>
              <a:rPr lang="en-US" dirty="0" smtClean="0"/>
              <a:t>Force, NAACP, Natural </a:t>
            </a:r>
            <a:r>
              <a:rPr lang="en-US" dirty="0"/>
              <a:t>Resources Defense </a:t>
            </a:r>
            <a:r>
              <a:rPr lang="en-US" dirty="0" smtClean="0"/>
              <a:t>Council, People’s Action, People’s </a:t>
            </a:r>
            <a:r>
              <a:rPr lang="en-US" dirty="0"/>
              <a:t>Collective Arts/</a:t>
            </a:r>
            <a:r>
              <a:rPr lang="en-US" dirty="0" err="1"/>
              <a:t>Colectivo</a:t>
            </a:r>
            <a:r>
              <a:rPr lang="en-US" dirty="0"/>
              <a:t> de Arte </a:t>
            </a:r>
            <a:r>
              <a:rPr lang="en-US" dirty="0" smtClean="0"/>
              <a:t>Popular, People’s </a:t>
            </a:r>
            <a:r>
              <a:rPr lang="en-US" dirty="0"/>
              <a:t>Climate Movement </a:t>
            </a:r>
            <a:r>
              <a:rPr lang="en-US" dirty="0" smtClean="0"/>
              <a:t>NY, Power </a:t>
            </a:r>
            <a:r>
              <a:rPr lang="en-US" dirty="0"/>
              <a:t>Shift </a:t>
            </a:r>
            <a:r>
              <a:rPr lang="en-US" dirty="0" smtClean="0"/>
              <a:t>Network, Public Citizen, Service </a:t>
            </a:r>
            <a:r>
              <a:rPr lang="en-US" dirty="0"/>
              <a:t>Employees International </a:t>
            </a:r>
            <a:r>
              <a:rPr lang="en-US" dirty="0" smtClean="0"/>
              <a:t>Union, Sierra Club, Union </a:t>
            </a:r>
            <a:r>
              <a:rPr lang="en-US" dirty="0"/>
              <a:t>of Concerned </a:t>
            </a:r>
            <a:r>
              <a:rPr lang="en-US" dirty="0" smtClean="0"/>
              <a:t>Scientists, US </a:t>
            </a:r>
            <a:r>
              <a:rPr lang="en-US" dirty="0"/>
              <a:t>Climate Action Network</a:t>
            </a:r>
            <a:endParaRPr lang="en-US" dirty="0" smtClean="0"/>
          </a:p>
          <a:p>
            <a:endParaRPr lang="en-US" dirty="0"/>
          </a:p>
        </p:txBody>
      </p:sp>
    </p:spTree>
    <p:extLst>
      <p:ext uri="{BB962C8B-B14F-4D97-AF65-F5344CB8AC3E}">
        <p14:creationId xmlns:p14="http://schemas.microsoft.com/office/powerpoint/2010/main" val="1492826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8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917"/>
            <a:ext cx="9144000" cy="6096000"/>
          </a:xfrm>
          <a:prstGeom prst="rect">
            <a:avLst/>
          </a:prstGeom>
        </p:spPr>
      </p:pic>
    </p:spTree>
    <p:extLst>
      <p:ext uri="{BB962C8B-B14F-4D97-AF65-F5344CB8AC3E}">
        <p14:creationId xmlns:p14="http://schemas.microsoft.com/office/powerpoint/2010/main" val="2498417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uprose.org</a:t>
            </a:r>
            <a:endParaRPr lang="en-US" dirty="0"/>
          </a:p>
        </p:txBody>
      </p:sp>
      <p:sp>
        <p:nvSpPr>
          <p:cNvPr id="3" name="Content Placeholder 2"/>
          <p:cNvSpPr>
            <a:spLocks noGrp="1"/>
          </p:cNvSpPr>
          <p:nvPr>
            <p:ph idx="1"/>
          </p:nvPr>
        </p:nvSpPr>
        <p:spPr/>
        <p:txBody>
          <a:bodyPr>
            <a:normAutofit lnSpcReduction="10000"/>
          </a:bodyPr>
          <a:lstStyle/>
          <a:p>
            <a:r>
              <a:rPr lang="en-US" dirty="0" smtClean="0"/>
              <a:t>Our intergenerational work encompasses </a:t>
            </a:r>
            <a:r>
              <a:rPr lang="en-US" dirty="0"/>
              <a:t>a variety of environmental justice, climate justice and public health initiatives. </a:t>
            </a:r>
            <a:endParaRPr lang="en-US" dirty="0" smtClean="0"/>
          </a:p>
          <a:p>
            <a:endParaRPr lang="en-US" dirty="0"/>
          </a:p>
          <a:p>
            <a:r>
              <a:rPr lang="en-US" dirty="0"/>
              <a:t>From the development of the waterfront and local brownfields, to transportation, open space and air quality needs, to educational and youth empowerment campaigns, our team has been fighting for Climate Justice.</a:t>
            </a:r>
          </a:p>
        </p:txBody>
      </p:sp>
    </p:spTree>
    <p:extLst>
      <p:ext uri="{BB962C8B-B14F-4D97-AF65-F5344CB8AC3E}">
        <p14:creationId xmlns:p14="http://schemas.microsoft.com/office/powerpoint/2010/main" val="2600097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28018502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1467763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5049"/>
            <a:ext cx="4572000" cy="5693867"/>
          </a:xfrm>
          <a:prstGeom prst="rect">
            <a:avLst/>
          </a:prstGeom>
        </p:spPr>
        <p:txBody>
          <a:bodyPr>
            <a:spAutoFit/>
          </a:bodyPr>
          <a:lstStyle/>
          <a:p>
            <a:r>
              <a:rPr lang="en-US" sz="2000" b="1" u="sng" dirty="0">
                <a:hlinkClick r:id="rId2"/>
              </a:rPr>
              <a:t>Gillibrand, Kirsten E. - (D </a:t>
            </a:r>
            <a:r>
              <a:rPr lang="en-US" sz="2000" b="1" u="sng" dirty="0" smtClean="0">
                <a:hlinkClick r:id="rId2"/>
              </a:rPr>
              <a:t>– </a:t>
            </a:r>
            <a:r>
              <a:rPr lang="en-US" sz="2000" b="1" u="sng" dirty="0">
                <a:hlinkClick r:id="rId2"/>
              </a:rPr>
              <a:t>NY</a:t>
            </a:r>
            <a:r>
              <a:rPr lang="en-US" sz="2000" b="1" u="sng" dirty="0" smtClean="0">
                <a:hlinkClick r:id="rId2"/>
              </a:rPr>
              <a:t>)</a:t>
            </a:r>
            <a:endParaRPr lang="en-US" sz="2000" b="1" u="sng" dirty="0">
              <a:hlinkClick r:id="rId2"/>
            </a:endParaRPr>
          </a:p>
          <a:p>
            <a:r>
              <a:rPr lang="en-US" dirty="0"/>
              <a:t>478 Russell Senate Office Building Washington DC 20510		</a:t>
            </a:r>
            <a:endParaRPr lang="en-US" dirty="0" smtClean="0"/>
          </a:p>
          <a:p>
            <a:endParaRPr lang="en-US" dirty="0"/>
          </a:p>
          <a:p>
            <a:r>
              <a:rPr lang="is-IS" dirty="0"/>
              <a:t>(202) 224-</a:t>
            </a:r>
            <a:r>
              <a:rPr lang="is-IS" dirty="0" smtClean="0"/>
              <a:t>4451</a:t>
            </a:r>
          </a:p>
          <a:p>
            <a:r>
              <a:rPr lang="is-IS" dirty="0"/>
              <a:t>		</a:t>
            </a:r>
          </a:p>
          <a:p>
            <a:r>
              <a:rPr lang="en-US" dirty="0"/>
              <a:t>Contact: </a:t>
            </a:r>
            <a:r>
              <a:rPr lang="en-US" u="sng" dirty="0">
                <a:hlinkClick r:id="rId3"/>
              </a:rPr>
              <a:t>www.gillibrand.senate.gov/contact</a:t>
            </a:r>
            <a:r>
              <a:rPr lang="en-US" u="sng" dirty="0" smtClean="0">
                <a:hlinkClick r:id="rId3"/>
              </a:rPr>
              <a:t>/</a:t>
            </a:r>
            <a:endParaRPr lang="en-US" u="sng" dirty="0" smtClean="0"/>
          </a:p>
          <a:p>
            <a:endParaRPr lang="en-US" u="sng" dirty="0" smtClean="0">
              <a:hlinkClick r:id="rId4"/>
            </a:endParaRPr>
          </a:p>
          <a:p>
            <a:endParaRPr lang="en-US" u="sng" dirty="0" smtClean="0">
              <a:hlinkClick r:id="rId4"/>
            </a:endParaRPr>
          </a:p>
          <a:p>
            <a:endParaRPr lang="en-US" u="sng" dirty="0">
              <a:hlinkClick r:id="rId4"/>
            </a:endParaRPr>
          </a:p>
          <a:p>
            <a:endParaRPr lang="en-US" u="sng" dirty="0">
              <a:hlinkClick r:id="rId4"/>
            </a:endParaRPr>
          </a:p>
          <a:p>
            <a:r>
              <a:rPr lang="en-US" sz="2000" b="1" u="sng" dirty="0" smtClean="0">
                <a:hlinkClick r:id="rId4"/>
              </a:rPr>
              <a:t>Schumer</a:t>
            </a:r>
            <a:r>
              <a:rPr lang="en-US" sz="2000" b="1" u="sng" dirty="0">
                <a:hlinkClick r:id="rId4"/>
              </a:rPr>
              <a:t>, Charles E. - (D - NY)	</a:t>
            </a:r>
            <a:endParaRPr lang="en-US" sz="2000" b="1" u="sng" dirty="0" smtClean="0"/>
          </a:p>
          <a:p>
            <a:r>
              <a:rPr lang="en-US" dirty="0" smtClean="0"/>
              <a:t>322 </a:t>
            </a:r>
            <a:r>
              <a:rPr lang="en-US" dirty="0"/>
              <a:t>Hart Senate Office Building Washington DC 20510	</a:t>
            </a:r>
            <a:endParaRPr lang="en-US" dirty="0" smtClean="0"/>
          </a:p>
          <a:p>
            <a:r>
              <a:rPr lang="en-US" dirty="0"/>
              <a:t>	</a:t>
            </a:r>
          </a:p>
          <a:p>
            <a:r>
              <a:rPr lang="is-IS" dirty="0"/>
              <a:t>(202) 224-</a:t>
            </a:r>
            <a:r>
              <a:rPr lang="is-IS" dirty="0" smtClean="0"/>
              <a:t>6542</a:t>
            </a:r>
          </a:p>
          <a:p>
            <a:r>
              <a:rPr lang="is-IS" dirty="0"/>
              <a:t>		</a:t>
            </a:r>
          </a:p>
          <a:p>
            <a:r>
              <a:rPr lang="en-US" dirty="0"/>
              <a:t>Contact: </a:t>
            </a:r>
            <a:r>
              <a:rPr lang="en-US" u="sng" dirty="0">
                <a:hlinkClick r:id="rId5"/>
              </a:rPr>
              <a:t>www.schumer.senate.gov/contact/email-</a:t>
            </a:r>
            <a:r>
              <a:rPr lang="en-US" u="sng" dirty="0" smtClean="0">
                <a:hlinkClick r:id="rId5"/>
              </a:rPr>
              <a:t>chuck</a:t>
            </a:r>
            <a:endParaRPr lang="en-US" u="sng" dirty="0">
              <a:hlinkClick r:id="rId5"/>
            </a:endParaRPr>
          </a:p>
        </p:txBody>
      </p:sp>
    </p:spTree>
    <p:extLst>
      <p:ext uri="{BB962C8B-B14F-4D97-AF65-F5344CB8AC3E}">
        <p14:creationId xmlns:p14="http://schemas.microsoft.com/office/powerpoint/2010/main" val="1562260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685800"/>
            <a:ext cx="7302500" cy="5486400"/>
          </a:xfrm>
          <a:prstGeom prst="rect">
            <a:avLst/>
          </a:prstGeom>
        </p:spPr>
      </p:pic>
    </p:spTree>
    <p:extLst>
      <p:ext uri="{BB962C8B-B14F-4D97-AF65-F5344CB8AC3E}">
        <p14:creationId xmlns:p14="http://schemas.microsoft.com/office/powerpoint/2010/main" val="1196713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&amp; the Trump Agenda</a:t>
            </a:r>
            <a:endParaRPr lang="en-US" dirty="0"/>
          </a:p>
        </p:txBody>
      </p:sp>
      <p:pic>
        <p:nvPicPr>
          <p:cNvPr id="4" name="Content Placeholder 3"/>
          <p:cNvPicPr>
            <a:picLocks noGrp="1" noChangeAspect="1"/>
          </p:cNvPicPr>
          <p:nvPr>
            <p:ph idx="1"/>
          </p:nvPr>
        </p:nvPicPr>
        <p:blipFill>
          <a:blip r:embed="rId2"/>
          <a:srcRect l="-40976" r="-40976"/>
          <a:stretch>
            <a:fillRect/>
          </a:stretch>
        </p:blipFill>
        <p:spPr/>
      </p:pic>
    </p:spTree>
    <p:extLst>
      <p:ext uri="{BB962C8B-B14F-4D97-AF65-F5344CB8AC3E}">
        <p14:creationId xmlns:p14="http://schemas.microsoft.com/office/powerpoint/2010/main" val="2203798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Ecological Collapse</a:t>
            </a:r>
            <a:endParaRPr lang="en-US" dirty="0"/>
          </a:p>
        </p:txBody>
      </p:sp>
      <p:sp>
        <p:nvSpPr>
          <p:cNvPr id="3" name="Content Placeholder 2"/>
          <p:cNvSpPr>
            <a:spLocks noGrp="1"/>
          </p:cNvSpPr>
          <p:nvPr>
            <p:ph idx="1"/>
          </p:nvPr>
        </p:nvSpPr>
        <p:spPr/>
        <p:txBody>
          <a:bodyPr>
            <a:normAutofit/>
          </a:bodyPr>
          <a:lstStyle/>
          <a:p>
            <a:endParaRPr lang="en-US" sz="4000" dirty="0" smtClean="0"/>
          </a:p>
          <a:p>
            <a:r>
              <a:rPr lang="en-US" sz="4000" dirty="0" smtClean="0"/>
              <a:t>Species </a:t>
            </a:r>
            <a:r>
              <a:rPr lang="en-US" sz="4000" dirty="0"/>
              <a:t>Extinction</a:t>
            </a:r>
          </a:p>
          <a:p>
            <a:r>
              <a:rPr lang="en-US" sz="4000" dirty="0" smtClean="0"/>
              <a:t>GMO proliferation</a:t>
            </a:r>
          </a:p>
          <a:p>
            <a:r>
              <a:rPr lang="en-US" sz="4000" dirty="0" smtClean="0"/>
              <a:t>Biocides</a:t>
            </a:r>
          </a:p>
          <a:p>
            <a:r>
              <a:rPr lang="en-US" sz="4000" dirty="0" smtClean="0"/>
              <a:t>Extraction</a:t>
            </a:r>
          </a:p>
          <a:p>
            <a:r>
              <a:rPr lang="en-US" sz="4000" dirty="0" smtClean="0"/>
              <a:t>Climate Change</a:t>
            </a:r>
            <a:endParaRPr lang="en-US" sz="4000" dirty="0"/>
          </a:p>
        </p:txBody>
      </p:sp>
    </p:spTree>
    <p:extLst>
      <p:ext uri="{BB962C8B-B14F-4D97-AF65-F5344CB8AC3E}">
        <p14:creationId xmlns:p14="http://schemas.microsoft.com/office/powerpoint/2010/main" val="12267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Extinction</a:t>
            </a:r>
            <a:endParaRPr lang="en-US" dirty="0"/>
          </a:p>
        </p:txBody>
      </p:sp>
      <p:pic>
        <p:nvPicPr>
          <p:cNvPr id="5" name="Content Placeholder 4"/>
          <p:cNvPicPr>
            <a:picLocks noGrp="1" noChangeAspect="1"/>
          </p:cNvPicPr>
          <p:nvPr>
            <p:ph sz="half" idx="1"/>
          </p:nvPr>
        </p:nvPicPr>
        <p:blipFill>
          <a:blip r:embed="rId2"/>
          <a:srcRect t="-27281" b="-27281"/>
          <a:stretch>
            <a:fillRect/>
          </a:stretch>
        </p:blipFill>
        <p:spPr/>
      </p:pic>
      <p:pic>
        <p:nvPicPr>
          <p:cNvPr id="6" name="Content Placeholder 5"/>
          <p:cNvPicPr>
            <a:picLocks noGrp="1" noChangeAspect="1"/>
          </p:cNvPicPr>
          <p:nvPr>
            <p:ph sz="half" idx="2"/>
          </p:nvPr>
        </p:nvPicPr>
        <p:blipFill>
          <a:blip r:embed="rId3"/>
          <a:srcRect t="-46195" b="-46195"/>
          <a:stretch>
            <a:fillRect/>
          </a:stretch>
        </p:blipFill>
        <p:spPr/>
      </p:pic>
    </p:spTree>
    <p:extLst>
      <p:ext uri="{BB962C8B-B14F-4D97-AF65-F5344CB8AC3E}">
        <p14:creationId xmlns:p14="http://schemas.microsoft.com/office/powerpoint/2010/main" val="10470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0" y="1587500"/>
            <a:ext cx="5715000" cy="3683000"/>
          </a:xfrm>
          <a:prstGeom prst="rect">
            <a:avLst/>
          </a:prstGeom>
        </p:spPr>
      </p:pic>
    </p:spTree>
    <p:extLst>
      <p:ext uri="{BB962C8B-B14F-4D97-AF65-F5344CB8AC3E}">
        <p14:creationId xmlns:p14="http://schemas.microsoft.com/office/powerpoint/2010/main" val="5255065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17.01"/>
  <p:tag name="PPTVERSION" val="14"/>
  <p:tag name="TPOS"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355</TotalTime>
  <Words>1036</Words>
  <Application>Microsoft Macintosh PowerPoint</Application>
  <PresentationFormat>On-screen Show (4:3)</PresentationFormat>
  <Paragraphs>135</Paragraphs>
  <Slides>52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Earth &amp; the Trump Agenda</vt:lpstr>
      <vt:lpstr>Global Ecological Collapse</vt:lpstr>
      <vt:lpstr>Extinction</vt:lpstr>
      <vt:lpstr>PowerPoint Presentation</vt:lpstr>
      <vt:lpstr>Genetically Modified Organisms</vt:lpstr>
      <vt:lpstr>PowerPoint Presentation</vt:lpstr>
      <vt:lpstr>PowerPoint Presentation</vt:lpstr>
      <vt:lpstr>Biocides</vt:lpstr>
      <vt:lpstr>PowerPoint Presentation</vt:lpstr>
      <vt:lpstr>Fossil Fuel Extraction</vt:lpstr>
      <vt:lpstr>Climate Change</vt:lpstr>
      <vt:lpstr>PowerPoint Presentation</vt:lpstr>
      <vt:lpstr>PowerPoint Presentation</vt:lpstr>
      <vt:lpstr>PowerPoint Presentation</vt:lpstr>
      <vt:lpstr>PowerPoint Presentation</vt:lpstr>
      <vt:lpstr>Institutional Failure</vt:lpstr>
      <vt:lpstr>Trump is a Climate Change Denier</vt:lpstr>
      <vt:lpstr>Trump’s Profound Ignorance:</vt:lpstr>
      <vt:lpstr>Trump Environmental Agenda</vt:lpstr>
      <vt:lpstr>Much of the Trump Environmental agenda comes from the Competitive Enterprise Institute</vt:lpstr>
      <vt:lpstr>Myron Ebell is Director of Global Warming and International Environmental Policy at the Competitive Enterprise Institute,  and guided the environmental policy of the Trump transition team.</vt:lpstr>
      <vt:lpstr>PowerPoint Presentation</vt:lpstr>
      <vt:lpstr>Trump Nominees</vt:lpstr>
      <vt:lpstr>PowerPoint Presentation</vt:lpstr>
      <vt:lpstr>PowerPoint Presentation</vt:lpstr>
      <vt:lpstr>Scott Pruitt for EPA Director</vt:lpstr>
      <vt:lpstr>PowerPoint Presentation</vt:lpstr>
      <vt:lpstr>Rick Perry for Secretary of Energy</vt:lpstr>
      <vt:lpstr>PowerPoint Presentation</vt:lpstr>
      <vt:lpstr>Ryan Zinke for Secretary of the Interior</vt:lpstr>
      <vt:lpstr>PowerPoint Presentation</vt:lpstr>
      <vt:lpstr>Sonny Perdue for Secretary of Agriculture</vt:lpstr>
      <vt:lpstr>PowerPoint Presentation</vt:lpstr>
      <vt:lpstr>Rex Tillerson for Secretary of State</vt:lpstr>
      <vt:lpstr>The Climate Change Denial Machine Seizes the US Government</vt:lpstr>
      <vt:lpstr>PowerPoint Presentation</vt:lpstr>
      <vt:lpstr>PowerPoint Presentation</vt:lpstr>
      <vt:lpstr>PowerPoint Presentation</vt:lpstr>
      <vt:lpstr>Global Mobilization</vt:lpstr>
      <vt:lpstr>350brooklyn.org</vt:lpstr>
      <vt:lpstr>PowerPoint Presentation</vt:lpstr>
      <vt:lpstr>peoplesclimate.org</vt:lpstr>
      <vt:lpstr>PowerPoint Presentation</vt:lpstr>
      <vt:lpstr>uprose.org</vt:lpstr>
      <vt:lpstr>PowerPoint Presentation</vt:lpstr>
      <vt:lpstr>PowerPoint Presentation</vt:lpstr>
      <vt:lpstr>PowerPoint Presentation</vt:lpstr>
    </vt:vector>
  </TitlesOfParts>
  <Company>CUNY - Brooklyn College</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Dynamics</dc:title>
  <dc:creator>Kenneth Gould</dc:creator>
  <cp:lastModifiedBy>Kenneth A. Gould</cp:lastModifiedBy>
  <cp:revision>55</cp:revision>
  <dcterms:created xsi:type="dcterms:W3CDTF">2015-11-29T16:50:02Z</dcterms:created>
  <dcterms:modified xsi:type="dcterms:W3CDTF">2017-02-01T20:26:39Z</dcterms:modified>
</cp:coreProperties>
</file>